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2"/>
  </p:notesMasterIdLst>
  <p:sldIdLst>
    <p:sldId id="532" r:id="rId2"/>
    <p:sldId id="584" r:id="rId3"/>
    <p:sldId id="562" r:id="rId4"/>
    <p:sldId id="563" r:id="rId5"/>
    <p:sldId id="571" r:id="rId6"/>
    <p:sldId id="564" r:id="rId7"/>
    <p:sldId id="572" r:id="rId8"/>
    <p:sldId id="575" r:id="rId9"/>
    <p:sldId id="576" r:id="rId10"/>
    <p:sldId id="565" r:id="rId11"/>
    <p:sldId id="568" r:id="rId12"/>
    <p:sldId id="567" r:id="rId13"/>
    <p:sldId id="569" r:id="rId14"/>
    <p:sldId id="577" r:id="rId15"/>
    <p:sldId id="578" r:id="rId16"/>
    <p:sldId id="579" r:id="rId17"/>
    <p:sldId id="581" r:id="rId18"/>
    <p:sldId id="582" r:id="rId19"/>
    <p:sldId id="559" r:id="rId20"/>
    <p:sldId id="58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4613"/>
    <a:srgbClr val="E9EAE0"/>
    <a:srgbClr val="C79A95"/>
    <a:srgbClr val="ECE1CF"/>
    <a:srgbClr val="FDF2F2"/>
    <a:srgbClr val="DD86D3"/>
    <a:srgbClr val="FFCB5B"/>
    <a:srgbClr val="B244A2"/>
    <a:srgbClr val="F7F7F7"/>
    <a:srgbClr val="2632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21453D-39BF-4B1A-A115-25B8233CAFCD}" v="50" dt="2025-03-30T22:15:55.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6247" autoAdjust="0"/>
  </p:normalViewPr>
  <p:slideViewPr>
    <p:cSldViewPr snapToGrid="0" showGuides="1">
      <p:cViewPr varScale="1">
        <p:scale>
          <a:sx n="91" d="100"/>
          <a:sy n="91" d="100"/>
        </p:scale>
        <p:origin x="1434" y="306"/>
      </p:cViewPr>
      <p:guideLst>
        <p:guide orient="horz" pos="2183"/>
        <p:guide pos="3840"/>
      </p:guideLst>
    </p:cSldViewPr>
  </p:slideViewPr>
  <p:outlineViewPr>
    <p:cViewPr>
      <p:scale>
        <a:sx n="33" d="100"/>
        <a:sy n="33" d="100"/>
      </p:scale>
      <p:origin x="0" y="-12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8817494988838E-2"/>
          <c:y val="6.9659797167579224E-2"/>
          <c:w val="0.93235096552177166"/>
          <c:h val="0.75676959368934493"/>
        </c:manualLayout>
      </c:layout>
      <c:lineChart>
        <c:grouping val="stacked"/>
        <c:varyColors val="0"/>
        <c:ser>
          <c:idx val="0"/>
          <c:order val="0"/>
          <c:tx>
            <c:strRef>
              <c:f>Sheet1!$B$1</c:f>
              <c:strCache>
                <c:ptCount val="1"/>
                <c:pt idx="0">
                  <c:v>Placeholder Title1</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mn-lt"/>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General</c:formatCode>
                <c:ptCount val="4"/>
                <c:pt idx="0">
                  <c:v>70</c:v>
                </c:pt>
                <c:pt idx="1">
                  <c:v>90</c:v>
                </c:pt>
                <c:pt idx="2">
                  <c:v>160</c:v>
                </c:pt>
                <c:pt idx="3">
                  <c:v>65</c:v>
                </c:pt>
              </c:numCache>
            </c:numRef>
          </c:val>
          <c:smooth val="0"/>
          <c:extLst>
            <c:ext xmlns:c16="http://schemas.microsoft.com/office/drawing/2014/chart" uri="{C3380CC4-5D6E-409C-BE32-E72D297353CC}">
              <c16:uniqueId val="{00000000-01A2-4D20-84FC-BE6D4F067C8A}"/>
            </c:ext>
          </c:extLst>
        </c:ser>
        <c:ser>
          <c:idx val="1"/>
          <c:order val="1"/>
          <c:tx>
            <c:strRef>
              <c:f>Sheet1!$C$1</c:f>
              <c:strCache>
                <c:ptCount val="1"/>
                <c:pt idx="0">
                  <c:v>Column1</c:v>
                </c:pt>
              </c:strCache>
            </c:strRef>
          </c:tx>
          <c:spPr>
            <a:ln w="28575" cap="rnd">
              <a:solidFill>
                <a:schemeClr val="bg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mn-lt"/>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Sheet1!$C$2:$C$5</c:f>
              <c:numCache>
                <c:formatCode>General</c:formatCode>
                <c:ptCount val="4"/>
                <c:pt idx="0">
                  <c:v>90</c:v>
                </c:pt>
                <c:pt idx="1">
                  <c:v>125</c:v>
                </c:pt>
                <c:pt idx="2">
                  <c:v>130</c:v>
                </c:pt>
                <c:pt idx="3">
                  <c:v>45</c:v>
                </c:pt>
              </c:numCache>
            </c:numRef>
          </c:val>
          <c:smooth val="0"/>
          <c:extLst>
            <c:ext xmlns:c16="http://schemas.microsoft.com/office/drawing/2014/chart" uri="{C3380CC4-5D6E-409C-BE32-E72D297353CC}">
              <c16:uniqueId val="{00000001-01A2-4D20-84FC-BE6D4F067C8A}"/>
            </c:ext>
          </c:extLst>
        </c:ser>
        <c:ser>
          <c:idx val="2"/>
          <c:order val="2"/>
          <c:tx>
            <c:strRef>
              <c:f>Sheet1!$D$1</c:f>
              <c:strCache>
                <c:ptCount val="1"/>
                <c:pt idx="0">
                  <c:v>Column2</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mn-lt"/>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Sheet1!$D$2:$D$5</c:f>
              <c:numCache>
                <c:formatCode>General</c:formatCode>
                <c:ptCount val="4"/>
                <c:pt idx="0">
                  <c:v>55</c:v>
                </c:pt>
                <c:pt idx="1">
                  <c:v>100</c:v>
                </c:pt>
                <c:pt idx="2">
                  <c:v>150</c:v>
                </c:pt>
                <c:pt idx="3">
                  <c:v>100</c:v>
                </c:pt>
              </c:numCache>
            </c:numRef>
          </c:val>
          <c:smooth val="0"/>
          <c:extLst>
            <c:ext xmlns:c16="http://schemas.microsoft.com/office/drawing/2014/chart" uri="{C3380CC4-5D6E-409C-BE32-E72D297353CC}">
              <c16:uniqueId val="{00000002-01A2-4D20-84FC-BE6D4F067C8A}"/>
            </c:ext>
          </c:extLst>
        </c:ser>
        <c:dLbls>
          <c:dLblPos val="t"/>
          <c:showLegendKey val="0"/>
          <c:showVal val="1"/>
          <c:showCatName val="0"/>
          <c:showSerName val="0"/>
          <c:showPercent val="0"/>
          <c:showBubbleSize val="0"/>
        </c:dLbls>
        <c:smooth val="0"/>
        <c:axId val="2060983056"/>
        <c:axId val="2067395264"/>
      </c:lineChart>
      <c:catAx>
        <c:axId val="2060983056"/>
        <c:scaling>
          <c:orientation val="minMax"/>
        </c:scaling>
        <c:delete val="0"/>
        <c:axPos val="b"/>
        <c:numFmt formatCode="General" sourceLinked="1"/>
        <c:majorTickMark val="none"/>
        <c:minorTickMark val="none"/>
        <c:tickLblPos val="nextTo"/>
        <c:spPr>
          <a:noFill/>
          <a:ln w="6350" cap="flat" cmpd="sng" algn="ctr">
            <a:solidFill>
              <a:schemeClr val="tx2">
                <a:lumMod val="85000"/>
                <a:lumOff val="15000"/>
                <a:alpha val="30000"/>
              </a:schemeClr>
            </a:solidFill>
            <a:round/>
          </a:ln>
          <a:effectLst/>
        </c:spPr>
        <c:txPr>
          <a:bodyPr rot="-60000000" spcFirstLastPara="1" vertOverflow="ellipsis" vert="horz" wrap="square" anchor="ctr" anchorCtr="1"/>
          <a:lstStyle/>
          <a:p>
            <a:pPr>
              <a:defRPr sz="1600" b="1" i="0" u="none" strike="noStrike" kern="1200" baseline="0">
                <a:solidFill>
                  <a:schemeClr val="bg2"/>
                </a:solidFill>
                <a:latin typeface="+mj-lt"/>
                <a:ea typeface="+mn-ea"/>
                <a:cs typeface="Arial" panose="020B0604020202020204" pitchFamily="34" charset="0"/>
              </a:defRPr>
            </a:pPr>
            <a:endParaRPr lang="en-US"/>
          </a:p>
        </c:txPr>
        <c:crossAx val="2067395264"/>
        <c:crosses val="autoZero"/>
        <c:auto val="1"/>
        <c:lblAlgn val="ctr"/>
        <c:lblOffset val="100"/>
        <c:noMultiLvlLbl val="0"/>
      </c:catAx>
      <c:valAx>
        <c:axId val="2067395264"/>
        <c:scaling>
          <c:orientation val="minMax"/>
        </c:scaling>
        <c:delete val="1"/>
        <c:axPos val="l"/>
        <c:numFmt formatCode="General" sourceLinked="1"/>
        <c:majorTickMark val="none"/>
        <c:minorTickMark val="none"/>
        <c:tickLblPos val="nextTo"/>
        <c:crossAx val="20609830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2">
              <a:lumMod val="85000"/>
              <a:lumOff val="15000"/>
            </a:schemeClr>
          </a:solidFill>
          <a:latin typeface="+mn-lt"/>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87949767839214"/>
          <c:y val="7.12546143706414E-2"/>
          <c:w val="0.55873202748614048"/>
          <c:h val="0.81280041407039827"/>
        </c:manualLayout>
      </c:layout>
      <c:doughnutChart>
        <c:varyColors val="1"/>
        <c:ser>
          <c:idx val="0"/>
          <c:order val="0"/>
          <c:tx>
            <c:strRef>
              <c:f>Sheet1!$B$1</c:f>
              <c:strCache>
                <c:ptCount val="1"/>
                <c:pt idx="0">
                  <c:v>Entre your percentage</c:v>
                </c:pt>
              </c:strCache>
            </c:strRef>
          </c:tx>
          <c:spPr>
            <a:solidFill>
              <a:schemeClr val="accent2"/>
            </a:solidFill>
            <a:ln w="25400">
              <a:noFill/>
            </a:ln>
          </c:spPr>
          <c:dPt>
            <c:idx val="0"/>
            <c:bubble3D val="0"/>
            <c:explosion val="9"/>
            <c:spPr>
              <a:solidFill>
                <a:schemeClr val="accent4"/>
              </a:solidFill>
              <a:ln w="25400">
                <a:noFill/>
              </a:ln>
              <a:effectLst/>
            </c:spPr>
            <c:extLst>
              <c:ext xmlns:c16="http://schemas.microsoft.com/office/drawing/2014/chart" uri="{C3380CC4-5D6E-409C-BE32-E72D297353CC}">
                <c16:uniqueId val="{00000001-2E48-480E-A2F4-5C1755DCF934}"/>
              </c:ext>
            </c:extLst>
          </c:dPt>
          <c:dPt>
            <c:idx val="1"/>
            <c:bubble3D val="0"/>
            <c:spPr>
              <a:solidFill>
                <a:schemeClr val="accent3">
                  <a:lumMod val="60000"/>
                  <a:lumOff val="40000"/>
                </a:schemeClr>
              </a:solidFill>
              <a:ln w="25400">
                <a:noFill/>
              </a:ln>
              <a:effectLst/>
            </c:spPr>
            <c:extLst>
              <c:ext xmlns:c16="http://schemas.microsoft.com/office/drawing/2014/chart" uri="{C3380CC4-5D6E-409C-BE32-E72D297353CC}">
                <c16:uniqueId val="{00000003-2E48-480E-A2F4-5C1755DCF934}"/>
              </c:ext>
            </c:extLst>
          </c:dPt>
          <c:dPt>
            <c:idx val="2"/>
            <c:bubble3D val="0"/>
            <c:spPr>
              <a:solidFill>
                <a:schemeClr val="accent1">
                  <a:lumMod val="60000"/>
                  <a:lumOff val="40000"/>
                </a:schemeClr>
              </a:solidFill>
              <a:ln w="25400">
                <a:noFill/>
              </a:ln>
              <a:effectLst/>
            </c:spPr>
            <c:extLst>
              <c:ext xmlns:c16="http://schemas.microsoft.com/office/drawing/2014/chart" uri="{C3380CC4-5D6E-409C-BE32-E72D297353CC}">
                <c16:uniqueId val="{00000005-2E48-480E-A2F4-5C1755DCF934}"/>
              </c:ext>
            </c:extLst>
          </c:dPt>
          <c:dPt>
            <c:idx val="3"/>
            <c:bubble3D val="0"/>
            <c:spPr>
              <a:solidFill>
                <a:schemeClr val="accent1"/>
              </a:solidFill>
              <a:ln w="25400">
                <a:noFill/>
              </a:ln>
              <a:effectLst/>
            </c:spPr>
            <c:extLst>
              <c:ext xmlns:c16="http://schemas.microsoft.com/office/drawing/2014/chart" uri="{C3380CC4-5D6E-409C-BE32-E72D297353CC}">
                <c16:uniqueId val="{00000007-2E48-480E-A2F4-5C1755DCF934}"/>
              </c:ext>
            </c:extLst>
          </c:dPt>
          <c:dLbls>
            <c:spPr>
              <a:noFill/>
              <a:ln>
                <a:noFill/>
              </a:ln>
              <a:effectLst/>
            </c:spPr>
            <c:txPr>
              <a:bodyPr rot="0" spcFirstLastPara="1" vertOverflow="ellipsis" vert="horz" wrap="square" anchor="ctr" anchorCtr="1"/>
              <a:lstStyle/>
              <a:p>
                <a:pPr>
                  <a:defRPr sz="2400" b="1"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Placeholder 02</c:v>
                </c:pt>
                <c:pt idx="1">
                  <c:v>Placeholder 03</c:v>
                </c:pt>
                <c:pt idx="2">
                  <c:v>Placeholder 04</c:v>
                </c:pt>
                <c:pt idx="3">
                  <c:v>Placeholder 01</c:v>
                </c:pt>
              </c:strCache>
            </c:strRef>
          </c:cat>
          <c:val>
            <c:numRef>
              <c:f>Sheet1!$B$2:$B$5</c:f>
              <c:numCache>
                <c:formatCode>0%</c:formatCode>
                <c:ptCount val="4"/>
                <c:pt idx="0">
                  <c:v>0.23</c:v>
                </c:pt>
                <c:pt idx="1">
                  <c:v>0.15</c:v>
                </c:pt>
                <c:pt idx="2">
                  <c:v>0.25</c:v>
                </c:pt>
                <c:pt idx="3">
                  <c:v>0.37</c:v>
                </c:pt>
              </c:numCache>
            </c:numRef>
          </c:val>
          <c:extLst>
            <c:ext xmlns:c16="http://schemas.microsoft.com/office/drawing/2014/chart" uri="{C3380CC4-5D6E-409C-BE32-E72D297353CC}">
              <c16:uniqueId val="{00000008-2E48-480E-A2F4-5C1755DCF934}"/>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lumMod val="85000"/>
              <a:lumOff val="15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06DE-0A56-439F-A8AB-D124BD061CF8}" type="datetimeFigureOut">
              <a:rPr lang="en-US" smtClean="0"/>
              <a:t>3/30/2025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E1A8E-EF8F-494C-BC84-881D67597344}" type="slidenum">
              <a:rPr lang="en-US" smtClean="0"/>
              <a:t>‹#›</a:t>
            </a:fld>
            <a:endParaRPr lang="en-US"/>
          </a:p>
        </p:txBody>
      </p:sp>
    </p:spTree>
    <p:extLst>
      <p:ext uri="{BB962C8B-B14F-4D97-AF65-F5344CB8AC3E}">
        <p14:creationId xmlns:p14="http://schemas.microsoft.com/office/powerpoint/2010/main" val="377246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AC932D-EBE7-E0CE-470D-1A0C95E0A750}"/>
              </a:ext>
            </a:extLst>
          </p:cNvPr>
          <p:cNvSpPr/>
          <p:nvPr userDrawn="1"/>
        </p:nvSpPr>
        <p:spPr>
          <a:xfrm>
            <a:off x="0" y="-13430"/>
            <a:ext cx="12192000" cy="6871429"/>
          </a:xfrm>
          <a:prstGeom prst="rect">
            <a:avLst/>
          </a:prstGeom>
          <a:gradFill>
            <a:gsLst>
              <a:gs pos="84000">
                <a:schemeClr val="accent2"/>
              </a:gs>
              <a:gs pos="70000">
                <a:schemeClr val="accent6">
                  <a:lumMod val="50000"/>
                </a:schemeClr>
              </a:gs>
              <a:gs pos="23000">
                <a:schemeClr val="accent5">
                  <a:lumMod val="50000"/>
                </a:schemeClr>
              </a:gs>
              <a:gs pos="9000">
                <a:schemeClr val="accent4">
                  <a:lumMod val="75000"/>
                </a:schemeClr>
              </a:gs>
              <a:gs pos="0">
                <a:schemeClr val="accent4"/>
              </a:gs>
              <a:gs pos="96000">
                <a:schemeClr val="accent1"/>
              </a:gs>
            </a:gsLst>
            <a:lin ang="12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Date Placeholder 9">
            <a:extLst>
              <a:ext uri="{FF2B5EF4-FFF2-40B4-BE49-F238E27FC236}">
                <a16:creationId xmlns:a16="http://schemas.microsoft.com/office/drawing/2014/main" id="{E7F7FCF8-3D0B-7B43-5441-EF784278844F}"/>
              </a:ext>
            </a:extLst>
          </p:cNvPr>
          <p:cNvSpPr>
            <a:spLocks noGrp="1"/>
          </p:cNvSpPr>
          <p:nvPr userDrawn="1">
            <p:ph type="dt" sz="half" idx="10"/>
          </p:nvPr>
        </p:nvSpPr>
        <p:spPr/>
        <p:txBody>
          <a:bodyPr/>
          <a:lstStyle/>
          <a:p>
            <a:fld id="{A25BF40E-2B65-46EB-870B-9309E45F1200}" type="datetime1">
              <a:rPr lang="en-US" smtClean="0"/>
              <a:t>3/30/2025</a:t>
            </a:fld>
            <a:endParaRPr lang="en-IN" dirty="0"/>
          </a:p>
        </p:txBody>
      </p:sp>
      <p:sp>
        <p:nvSpPr>
          <p:cNvPr id="11" name="Footer Placeholder 10">
            <a:extLst>
              <a:ext uri="{FF2B5EF4-FFF2-40B4-BE49-F238E27FC236}">
                <a16:creationId xmlns:a16="http://schemas.microsoft.com/office/drawing/2014/main" id="{A95DA9BE-7CAC-346D-894C-38AF02F0376F}"/>
              </a:ext>
            </a:extLst>
          </p:cNvPr>
          <p:cNvSpPr>
            <a:spLocks noGrp="1"/>
          </p:cNvSpPr>
          <p:nvPr userDrawn="1">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287B3D73-BFDD-9A16-6095-1EFC87B8F210}"/>
              </a:ext>
            </a:extLst>
          </p:cNvPr>
          <p:cNvSpPr>
            <a:spLocks noGrp="1"/>
          </p:cNvSpPr>
          <p:nvPr userDrawn="1">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Title 1">
            <a:extLst>
              <a:ext uri="{FF2B5EF4-FFF2-40B4-BE49-F238E27FC236}">
                <a16:creationId xmlns:a16="http://schemas.microsoft.com/office/drawing/2014/main" id="{5BB75431-E76C-C21F-5BC7-B48E373F0419}"/>
              </a:ext>
            </a:extLst>
          </p:cNvPr>
          <p:cNvSpPr>
            <a:spLocks noGrp="1"/>
          </p:cNvSpPr>
          <p:nvPr userDrawn="1">
            <p:ph type="ctrTitle"/>
          </p:nvPr>
        </p:nvSpPr>
        <p:spPr>
          <a:xfrm>
            <a:off x="663311" y="1995192"/>
            <a:ext cx="8023490" cy="1686157"/>
          </a:xfrm>
          <a:prstGeom prst="rect">
            <a:avLst/>
          </a:prstGeom>
        </p:spPr>
        <p:txBody>
          <a:bodyPr anchor="ctr"/>
          <a:lstStyle>
            <a:lvl1pPr algn="l">
              <a:defRPr sz="6000" b="0">
                <a:solidFill>
                  <a:schemeClr val="bg2"/>
                </a:solidFill>
                <a:latin typeface="Playfair Display" panose="00000500000000000000"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B72F6A9-631B-6B10-E3BB-874A88B9BFF1}"/>
              </a:ext>
            </a:extLst>
          </p:cNvPr>
          <p:cNvSpPr>
            <a:spLocks noGrp="1"/>
          </p:cNvSpPr>
          <p:nvPr userDrawn="1">
            <p:ph type="subTitle" idx="1"/>
          </p:nvPr>
        </p:nvSpPr>
        <p:spPr>
          <a:xfrm>
            <a:off x="663311" y="3837822"/>
            <a:ext cx="6971237" cy="497264"/>
          </a:xfrm>
          <a:prstGeom prst="rect">
            <a:avLst/>
          </a:prstGeom>
        </p:spPr>
        <p:txBody>
          <a:bodyPr anchor="ctr">
            <a:normAutofit/>
          </a:bodyPr>
          <a:lstStyle>
            <a:lvl1pPr marL="0" indent="0" algn="l">
              <a:buNone/>
              <a:defRPr sz="1800">
                <a:solidFill>
                  <a:schemeClr val="bg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29864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EC015F1-974A-01D4-6041-E2341988F49E}"/>
              </a:ext>
            </a:extLst>
          </p:cNvPr>
          <p:cNvSpPr>
            <a:spLocks noGrp="1"/>
          </p:cNvSpPr>
          <p:nvPr>
            <p:ph idx="1"/>
          </p:nvPr>
        </p:nvSpPr>
        <p:spPr>
          <a:xfrm>
            <a:off x="253103" y="1233488"/>
            <a:ext cx="11693331" cy="525938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20574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99DC-A895-3E5F-926B-FD1390C746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2DB7A2-961A-408D-76E7-237B7569324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382FAC0E-10B6-BCC1-6AE0-1AC1A05FC012}"/>
              </a:ext>
            </a:extLst>
          </p:cNvPr>
          <p:cNvSpPr>
            <a:spLocks noGrp="1"/>
          </p:cNvSpPr>
          <p:nvPr>
            <p:ph type="dt" sz="half" idx="10"/>
          </p:nvPr>
        </p:nvSpPr>
        <p:spPr/>
        <p:txBody>
          <a:bodyPr/>
          <a:lstStyle/>
          <a:p>
            <a:fld id="{C53A679B-6AF2-4A83-8E31-BDE7D1D00A4C}" type="datetime1">
              <a:rPr lang="en-US" smtClean="0"/>
              <a:t>3/30/2025</a:t>
            </a:fld>
            <a:endParaRPr lang="en-IN" dirty="0"/>
          </a:p>
        </p:txBody>
      </p:sp>
      <p:sp>
        <p:nvSpPr>
          <p:cNvPr id="11" name="Footer Placeholder 10">
            <a:extLst>
              <a:ext uri="{FF2B5EF4-FFF2-40B4-BE49-F238E27FC236}">
                <a16:creationId xmlns:a16="http://schemas.microsoft.com/office/drawing/2014/main" id="{381E8148-7361-7382-5F2B-537153F5242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0B987F74-CAD0-26F5-529B-CCFC993F845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7924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8120C-C127-B35E-8645-C849248F1CAB}"/>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C5AFFE5-4D26-855C-E8E8-D64346F9AB4E}"/>
              </a:ext>
            </a:extLst>
          </p:cNvPr>
          <p:cNvSpPr>
            <a:spLocks noGrp="1"/>
          </p:cNvSpPr>
          <p:nvPr>
            <p:ph sz="half" idx="1"/>
          </p:nvPr>
        </p:nvSpPr>
        <p:spPr>
          <a:xfrm>
            <a:off x="253104" y="953311"/>
            <a:ext cx="5766696" cy="547667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070740-258E-BC0C-237D-9E1E1DA2D878}"/>
              </a:ext>
            </a:extLst>
          </p:cNvPr>
          <p:cNvSpPr>
            <a:spLocks noGrp="1"/>
          </p:cNvSpPr>
          <p:nvPr>
            <p:ph sz="half" idx="2"/>
          </p:nvPr>
        </p:nvSpPr>
        <p:spPr>
          <a:xfrm>
            <a:off x="6172200" y="953311"/>
            <a:ext cx="5774236" cy="54766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350765E8-3089-3CD2-1B6E-C341802CD7E2}"/>
              </a:ext>
            </a:extLst>
          </p:cNvPr>
          <p:cNvSpPr>
            <a:spLocks noGrp="1"/>
          </p:cNvSpPr>
          <p:nvPr>
            <p:ph type="dt" sz="half" idx="10"/>
          </p:nvPr>
        </p:nvSpPr>
        <p:spPr/>
        <p:txBody>
          <a:bodyPr/>
          <a:lstStyle/>
          <a:p>
            <a:fld id="{90E8F0F7-8CDD-4FF2-81DE-DEE9B27A4271}" type="datetime1">
              <a:rPr lang="en-US" smtClean="0"/>
              <a:t>3/30/2025</a:t>
            </a:fld>
            <a:endParaRPr lang="en-IN" dirty="0"/>
          </a:p>
        </p:txBody>
      </p:sp>
      <p:sp>
        <p:nvSpPr>
          <p:cNvPr id="12" name="Footer Placeholder 11">
            <a:extLst>
              <a:ext uri="{FF2B5EF4-FFF2-40B4-BE49-F238E27FC236}">
                <a16:creationId xmlns:a16="http://schemas.microsoft.com/office/drawing/2014/main" id="{C7A198CB-EF48-8FD4-50C5-1512DFEEB43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8E0B2E7A-4511-A41A-84DE-CCCD225C20E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967143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CB0C-3D0E-FEDA-8206-FE1738FAC1F2}"/>
              </a:ext>
            </a:extLst>
          </p:cNvPr>
          <p:cNvSpPr>
            <a:spLocks noGrp="1"/>
          </p:cNvSpPr>
          <p:nvPr>
            <p:ph type="title"/>
          </p:nvPr>
        </p:nvSpPr>
        <p:spPr>
          <a:xfrm>
            <a:off x="253104" y="436273"/>
            <a:ext cx="11693332" cy="720726"/>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FEF8EF-6BFD-A219-E48A-7244138F4691}"/>
              </a:ext>
            </a:extLst>
          </p:cNvPr>
          <p:cNvSpPr>
            <a:spLocks noGrp="1"/>
          </p:cNvSpPr>
          <p:nvPr>
            <p:ph type="body" idx="1"/>
          </p:nvPr>
        </p:nvSpPr>
        <p:spPr>
          <a:xfrm>
            <a:off x="253104" y="1244505"/>
            <a:ext cx="5745938"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8830FFD-93C7-9890-65E9-3250640D89AD}"/>
              </a:ext>
            </a:extLst>
          </p:cNvPr>
          <p:cNvSpPr>
            <a:spLocks noGrp="1"/>
          </p:cNvSpPr>
          <p:nvPr>
            <p:ph sz="half" idx="2"/>
          </p:nvPr>
        </p:nvSpPr>
        <p:spPr>
          <a:xfrm>
            <a:off x="253104" y="1756042"/>
            <a:ext cx="5745938"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27B981-92A7-FC06-EDCC-689D5A3E89CF}"/>
              </a:ext>
            </a:extLst>
          </p:cNvPr>
          <p:cNvSpPr>
            <a:spLocks noGrp="1"/>
          </p:cNvSpPr>
          <p:nvPr>
            <p:ph type="body" sz="quarter" idx="3"/>
          </p:nvPr>
        </p:nvSpPr>
        <p:spPr>
          <a:xfrm>
            <a:off x="6172200" y="1244505"/>
            <a:ext cx="5774236"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78F085-E2D6-32A5-0024-D896A38C840F}"/>
              </a:ext>
            </a:extLst>
          </p:cNvPr>
          <p:cNvSpPr>
            <a:spLocks noGrp="1"/>
          </p:cNvSpPr>
          <p:nvPr>
            <p:ph sz="quarter" idx="4"/>
          </p:nvPr>
        </p:nvSpPr>
        <p:spPr>
          <a:xfrm>
            <a:off x="6172200" y="1756042"/>
            <a:ext cx="5774236"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74A237CB-1BFB-0A32-2DC6-4C572E781F36}"/>
              </a:ext>
            </a:extLst>
          </p:cNvPr>
          <p:cNvSpPr>
            <a:spLocks noGrp="1"/>
          </p:cNvSpPr>
          <p:nvPr>
            <p:ph type="dt" sz="half" idx="10"/>
          </p:nvPr>
        </p:nvSpPr>
        <p:spPr/>
        <p:txBody>
          <a:bodyPr/>
          <a:lstStyle/>
          <a:p>
            <a:fld id="{B6EB81CF-F981-4AA4-8A7C-53AD32AD22DF}" type="datetime1">
              <a:rPr lang="en-US" smtClean="0"/>
              <a:t>3/30/2025</a:t>
            </a:fld>
            <a:endParaRPr lang="en-IN" dirty="0"/>
          </a:p>
        </p:txBody>
      </p:sp>
      <p:sp>
        <p:nvSpPr>
          <p:cNvPr id="14" name="Footer Placeholder 13">
            <a:extLst>
              <a:ext uri="{FF2B5EF4-FFF2-40B4-BE49-F238E27FC236}">
                <a16:creationId xmlns:a16="http://schemas.microsoft.com/office/drawing/2014/main" id="{07835E8F-EA56-F963-8ED0-5436DB227A3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5" name="Slide Number Placeholder 14">
            <a:extLst>
              <a:ext uri="{FF2B5EF4-FFF2-40B4-BE49-F238E27FC236}">
                <a16:creationId xmlns:a16="http://schemas.microsoft.com/office/drawing/2014/main" id="{B56F5C24-CEA1-8F2A-F958-175F7193B9D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6369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29" y="368300"/>
            <a:ext cx="11130005" cy="1308100"/>
          </a:xfrm>
          <a:prstGeom prst="rect">
            <a:avLst/>
          </a:prstGeom>
        </p:spPr>
        <p:txBody>
          <a:bodyPr vert="horz" lIns="91440" tIns="45720" rIns="91440" bIns="45720" rtlCol="0" anchor="ctr">
            <a:norm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596251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30" y="368300"/>
            <a:ext cx="6320576" cy="1340757"/>
          </a:xfrm>
          <a:prstGeom prst="rect">
            <a:avLst/>
          </a:prstGeom>
        </p:spPr>
        <p:txBody>
          <a:bodyPr vert="horz" lIns="91440" tIns="45720" rIns="91440" bIns="45720" rtlCol="0" anchor="ctr">
            <a:no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7485348" y="228601"/>
            <a:ext cx="4282109" cy="6128656"/>
          </a:xfrm>
          <a:prstGeom prst="rect">
            <a:avLst/>
          </a:prstGeom>
        </p:spPr>
        <p:txBody>
          <a:bodyPr/>
          <a:lstStyle/>
          <a:p>
            <a:endParaRPr lang="en-CA"/>
          </a:p>
        </p:txBody>
      </p:sp>
    </p:spTree>
    <p:extLst>
      <p:ext uri="{BB962C8B-B14F-4D97-AF65-F5344CB8AC3E}">
        <p14:creationId xmlns:p14="http://schemas.microsoft.com/office/powerpoint/2010/main" val="122435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30" y="368300"/>
            <a:ext cx="6320576" cy="1340757"/>
          </a:xfrm>
          <a:prstGeom prst="rect">
            <a:avLst/>
          </a:prstGeom>
        </p:spPr>
        <p:txBody>
          <a:bodyPr vert="horz" lIns="91440" tIns="45720" rIns="91440" bIns="45720" rtlCol="0" anchor="ctr">
            <a:no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816430" y="4691743"/>
            <a:ext cx="1963452" cy="1763486"/>
          </a:xfrm>
          <a:prstGeom prst="rect">
            <a:avLst/>
          </a:prstGeom>
        </p:spPr>
        <p:txBody>
          <a:bodyPr/>
          <a:lstStyle/>
          <a:p>
            <a:endParaRPr lang="en-CA"/>
          </a:p>
        </p:txBody>
      </p:sp>
      <p:sp>
        <p:nvSpPr>
          <p:cNvPr id="3" name="Picture Placeholder 2">
            <a:extLst>
              <a:ext uri="{FF2B5EF4-FFF2-40B4-BE49-F238E27FC236}">
                <a16:creationId xmlns:a16="http://schemas.microsoft.com/office/drawing/2014/main" id="{77958CED-20B8-793F-193E-700EAC41B890}"/>
              </a:ext>
            </a:extLst>
          </p:cNvPr>
          <p:cNvSpPr>
            <a:spLocks noGrp="1"/>
          </p:cNvSpPr>
          <p:nvPr>
            <p:ph type="pic" sz="quarter" idx="14"/>
          </p:nvPr>
        </p:nvSpPr>
        <p:spPr>
          <a:xfrm>
            <a:off x="3845602" y="4691743"/>
            <a:ext cx="1963452" cy="1763486"/>
          </a:xfrm>
          <a:prstGeom prst="rect">
            <a:avLst/>
          </a:prstGeom>
        </p:spPr>
        <p:txBody>
          <a:bodyPr/>
          <a:lstStyle/>
          <a:p>
            <a:endParaRPr lang="en-CA"/>
          </a:p>
        </p:txBody>
      </p:sp>
      <p:sp>
        <p:nvSpPr>
          <p:cNvPr id="4" name="Picture Placeholder 2">
            <a:extLst>
              <a:ext uri="{FF2B5EF4-FFF2-40B4-BE49-F238E27FC236}">
                <a16:creationId xmlns:a16="http://schemas.microsoft.com/office/drawing/2014/main" id="{6615432A-0CEC-CECC-0FC2-9959B5FF1349}"/>
              </a:ext>
            </a:extLst>
          </p:cNvPr>
          <p:cNvSpPr>
            <a:spLocks noGrp="1"/>
          </p:cNvSpPr>
          <p:nvPr>
            <p:ph type="pic" sz="quarter" idx="15"/>
          </p:nvPr>
        </p:nvSpPr>
        <p:spPr>
          <a:xfrm>
            <a:off x="6874774" y="4691743"/>
            <a:ext cx="1963452" cy="1763486"/>
          </a:xfrm>
          <a:prstGeom prst="rect">
            <a:avLst/>
          </a:prstGeom>
        </p:spPr>
        <p:txBody>
          <a:bodyPr/>
          <a:lstStyle/>
          <a:p>
            <a:endParaRPr lang="en-CA"/>
          </a:p>
        </p:txBody>
      </p:sp>
      <p:sp>
        <p:nvSpPr>
          <p:cNvPr id="5" name="Picture Placeholder 2">
            <a:extLst>
              <a:ext uri="{FF2B5EF4-FFF2-40B4-BE49-F238E27FC236}">
                <a16:creationId xmlns:a16="http://schemas.microsoft.com/office/drawing/2014/main" id="{EF733E62-D92E-348D-38C7-C6D0DE140187}"/>
              </a:ext>
            </a:extLst>
          </p:cNvPr>
          <p:cNvSpPr>
            <a:spLocks noGrp="1"/>
          </p:cNvSpPr>
          <p:nvPr>
            <p:ph type="pic" sz="quarter" idx="16"/>
          </p:nvPr>
        </p:nvSpPr>
        <p:spPr>
          <a:xfrm>
            <a:off x="9903947" y="4691743"/>
            <a:ext cx="1963452" cy="1763486"/>
          </a:xfrm>
          <a:prstGeom prst="rect">
            <a:avLst/>
          </a:prstGeom>
        </p:spPr>
        <p:txBody>
          <a:bodyPr/>
          <a:lstStyle/>
          <a:p>
            <a:endParaRPr lang="en-CA"/>
          </a:p>
        </p:txBody>
      </p:sp>
    </p:spTree>
    <p:extLst>
      <p:ext uri="{BB962C8B-B14F-4D97-AF65-F5344CB8AC3E}">
        <p14:creationId xmlns:p14="http://schemas.microsoft.com/office/powerpoint/2010/main" val="320018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16430" y="368300"/>
            <a:ext cx="6320576" cy="1340757"/>
          </a:xfrm>
          <a:prstGeom prst="rect">
            <a:avLst/>
          </a:prstGeom>
        </p:spPr>
        <p:txBody>
          <a:bodyPr vert="horz" lIns="91440" tIns="45720" rIns="91440" bIns="45720" rtlCol="0" anchor="ctr">
            <a:no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816430" y="1709056"/>
            <a:ext cx="4408713" cy="5148943"/>
          </a:xfrm>
          <a:prstGeom prst="rect">
            <a:avLst/>
          </a:prstGeom>
        </p:spPr>
        <p:txBody>
          <a:bodyPr/>
          <a:lstStyle/>
          <a:p>
            <a:endParaRPr lang="en-CA"/>
          </a:p>
        </p:txBody>
      </p:sp>
    </p:spTree>
    <p:extLst>
      <p:ext uri="{BB962C8B-B14F-4D97-AF65-F5344CB8AC3E}">
        <p14:creationId xmlns:p14="http://schemas.microsoft.com/office/powerpoint/2010/main" val="1732857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6096000" y="1233488"/>
            <a:ext cx="5715304" cy="15097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794327" y="1233488"/>
            <a:ext cx="5052291" cy="5624512"/>
          </a:xfrm>
          <a:prstGeom prst="rect">
            <a:avLst/>
          </a:prstGeom>
        </p:spPr>
        <p:txBody>
          <a:bodyPr/>
          <a:lstStyle/>
          <a:p>
            <a:endParaRPr lang="en-CA"/>
          </a:p>
        </p:txBody>
      </p:sp>
    </p:spTree>
    <p:extLst>
      <p:ext uri="{BB962C8B-B14F-4D97-AF65-F5344CB8AC3E}">
        <p14:creationId xmlns:p14="http://schemas.microsoft.com/office/powerpoint/2010/main" val="412680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386618" y="1160463"/>
            <a:ext cx="3424686" cy="4316701"/>
          </a:xfrm>
          <a:prstGeom prst="rect">
            <a:avLst/>
          </a:prstGeom>
        </p:spPr>
        <p:txBody>
          <a:bodyPr/>
          <a:lstStyle/>
          <a:p>
            <a:endParaRPr lang="en-CA"/>
          </a:p>
        </p:txBody>
      </p:sp>
    </p:spTree>
    <p:extLst>
      <p:ext uri="{BB962C8B-B14F-4D97-AF65-F5344CB8AC3E}">
        <p14:creationId xmlns:p14="http://schemas.microsoft.com/office/powerpoint/2010/main" val="3364950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27314" y="2712173"/>
            <a:ext cx="4285013" cy="4145827"/>
          </a:xfrm>
          <a:prstGeom prst="rect">
            <a:avLst/>
          </a:prstGeom>
        </p:spPr>
        <p:txBody>
          <a:bodyPr/>
          <a:lstStyle/>
          <a:p>
            <a:endParaRPr lang="en-CA"/>
          </a:p>
        </p:txBody>
      </p:sp>
    </p:spTree>
    <p:extLst>
      <p:ext uri="{BB962C8B-B14F-4D97-AF65-F5344CB8AC3E}">
        <p14:creationId xmlns:p14="http://schemas.microsoft.com/office/powerpoint/2010/main" val="2039438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27314" y="2964662"/>
            <a:ext cx="5268686" cy="2494478"/>
          </a:xfrm>
          <a:prstGeom prst="rect">
            <a:avLst/>
          </a:prstGeom>
        </p:spPr>
        <p:txBody>
          <a:bodyPr/>
          <a:lstStyle/>
          <a:p>
            <a:endParaRPr lang="en-CA"/>
          </a:p>
        </p:txBody>
      </p:sp>
    </p:spTree>
    <p:extLst>
      <p:ext uri="{BB962C8B-B14F-4D97-AF65-F5344CB8AC3E}">
        <p14:creationId xmlns:p14="http://schemas.microsoft.com/office/powerpoint/2010/main" val="328081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27314" y="1233488"/>
            <a:ext cx="5728499"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5791200" y="1160464"/>
            <a:ext cx="6020104" cy="1854880"/>
          </a:xfrm>
          <a:prstGeom prst="rect">
            <a:avLst/>
          </a:prstGeom>
        </p:spPr>
        <p:txBody>
          <a:bodyPr/>
          <a:lstStyle/>
          <a:p>
            <a:endParaRPr lang="en-CA"/>
          </a:p>
        </p:txBody>
      </p:sp>
    </p:spTree>
    <p:extLst>
      <p:ext uri="{BB962C8B-B14F-4D97-AF65-F5344CB8AC3E}">
        <p14:creationId xmlns:p14="http://schemas.microsoft.com/office/powerpoint/2010/main" val="3409043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40509" y="1233488"/>
            <a:ext cx="5255491" cy="1611312"/>
          </a:xfrm>
          <a:prstGeom prst="rect">
            <a:avLst/>
          </a:prstGeom>
        </p:spPr>
        <p:txBody>
          <a:bodyPr vert="horz" lIns="91440" tIns="45720" rIns="91440" bIns="45720" rtlCol="0" anchor="ctr">
            <a:noAutofit/>
          </a:bodyPr>
          <a:lstStyle>
            <a:lvl1pPr algn="l">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182B9CFE-D8E8-C5F9-0C45-AF3892786514}"/>
              </a:ext>
            </a:extLst>
          </p:cNvPr>
          <p:cNvSpPr>
            <a:spLocks noGrp="1"/>
          </p:cNvSpPr>
          <p:nvPr>
            <p:ph type="pic" sz="quarter" idx="13"/>
          </p:nvPr>
        </p:nvSpPr>
        <p:spPr>
          <a:xfrm>
            <a:off x="840508" y="2687784"/>
            <a:ext cx="5052292" cy="1611312"/>
          </a:xfrm>
          <a:prstGeom prst="rect">
            <a:avLst/>
          </a:prstGeom>
        </p:spPr>
        <p:txBody>
          <a:bodyPr/>
          <a:lstStyle/>
          <a:p>
            <a:endParaRPr lang="en-CA"/>
          </a:p>
        </p:txBody>
      </p:sp>
    </p:spTree>
    <p:extLst>
      <p:ext uri="{BB962C8B-B14F-4D97-AF65-F5344CB8AC3E}">
        <p14:creationId xmlns:p14="http://schemas.microsoft.com/office/powerpoint/2010/main" val="3065828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0696" y="368300"/>
            <a:ext cx="5715304" cy="1282925"/>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542954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5710201" cy="94488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A3240DB7-FE2C-419E-8BFA-5D5C75D2AD6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314051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6820544" cy="944880"/>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244B9185-349F-4176-960C-EF1CEDF9CF01}"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7490691" y="637881"/>
            <a:ext cx="4208464" cy="5582238"/>
          </a:xfrm>
          <a:prstGeom prst="rect">
            <a:avLst/>
          </a:prstGeom>
        </p:spPr>
        <p:txBody>
          <a:bodyPr wrap="square">
            <a:noAutofit/>
          </a:bodyPr>
          <a:lstStyle/>
          <a:p>
            <a:endParaRPr lang="en-CA"/>
          </a:p>
        </p:txBody>
      </p:sp>
    </p:spTree>
    <p:extLst>
      <p:ext uri="{BB962C8B-B14F-4D97-AF65-F5344CB8AC3E}">
        <p14:creationId xmlns:p14="http://schemas.microsoft.com/office/powerpoint/2010/main" val="2981686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838200" y="368300"/>
            <a:ext cx="5257800" cy="1678214"/>
          </a:xfrm>
          <a:prstGeom prst="rect">
            <a:avLst/>
          </a:prstGeom>
        </p:spPr>
        <p:txBody>
          <a:bodyPr vert="horz" lIns="91440" tIns="45720" rIns="91440" bIns="45720" rtlCol="0" anchor="ctr">
            <a:normAutofit/>
          </a:bodyPr>
          <a:lstStyle>
            <a:lvl1pPr>
              <a:defRPr sz="4800"/>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6798426" y="1313180"/>
            <a:ext cx="4675117" cy="4965240"/>
          </a:xfrm>
          <a:prstGeom prst="rect">
            <a:avLst/>
          </a:prstGeom>
        </p:spPr>
        <p:txBody>
          <a:bodyPr wrap="square">
            <a:noAutofit/>
          </a:bodyPr>
          <a:lstStyle/>
          <a:p>
            <a:endParaRPr lang="en-CA"/>
          </a:p>
        </p:txBody>
      </p:sp>
    </p:spTree>
    <p:extLst>
      <p:ext uri="{BB962C8B-B14F-4D97-AF65-F5344CB8AC3E}">
        <p14:creationId xmlns:p14="http://schemas.microsoft.com/office/powerpoint/2010/main" val="1844868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332F98B-E942-4B37-A12A-58051824C9B6}"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67246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6A1BEBB-20A7-46F0-AA87-578E39C83712}"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3" name="Picture Placeholder 2">
            <a:extLst>
              <a:ext uri="{FF2B5EF4-FFF2-40B4-BE49-F238E27FC236}">
                <a16:creationId xmlns:a16="http://schemas.microsoft.com/office/drawing/2014/main" id="{460E853F-2544-EEF4-2E77-721A5DF3277C}"/>
              </a:ext>
            </a:extLst>
          </p:cNvPr>
          <p:cNvSpPr>
            <a:spLocks noGrp="1"/>
          </p:cNvSpPr>
          <p:nvPr>
            <p:ph type="pic" sz="quarter" idx="13"/>
          </p:nvPr>
        </p:nvSpPr>
        <p:spPr>
          <a:xfrm>
            <a:off x="6798426" y="368299"/>
            <a:ext cx="4900729" cy="5975939"/>
          </a:xfrm>
        </p:spPr>
        <p:txBody>
          <a:bodyPr/>
          <a:lstStyle/>
          <a:p>
            <a:endParaRPr lang="en-CA"/>
          </a:p>
        </p:txBody>
      </p:sp>
    </p:spTree>
    <p:extLst>
      <p:ext uri="{BB962C8B-B14F-4D97-AF65-F5344CB8AC3E}">
        <p14:creationId xmlns:p14="http://schemas.microsoft.com/office/powerpoint/2010/main" val="735963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FCAD4AF7-12FA-415C-8F9E-B6534A2B0E57}"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1732252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67F8-BE57-86BD-012C-10939C146CD5}"/>
              </a:ext>
            </a:extLst>
          </p:cNvPr>
          <p:cNvSpPr>
            <a:spLocks noGrp="1"/>
          </p:cNvSpPr>
          <p:nvPr>
            <p:ph type="title"/>
          </p:nvPr>
        </p:nvSpPr>
        <p:spPr>
          <a:xfrm>
            <a:off x="253104" y="152400"/>
            <a:ext cx="4518921" cy="1832043"/>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422FD69-7898-2CEC-4367-DD313425D4A9}"/>
              </a:ext>
            </a:extLst>
          </p:cNvPr>
          <p:cNvSpPr>
            <a:spLocks noGrp="1"/>
          </p:cNvSpPr>
          <p:nvPr>
            <p:ph idx="1"/>
          </p:nvPr>
        </p:nvSpPr>
        <p:spPr>
          <a:xfrm>
            <a:off x="4893013" y="152400"/>
            <a:ext cx="7053423" cy="624839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BCC4C49-50FB-72CF-A5A1-0900ECFE70A2}"/>
              </a:ext>
            </a:extLst>
          </p:cNvPr>
          <p:cNvSpPr>
            <a:spLocks noGrp="1"/>
          </p:cNvSpPr>
          <p:nvPr>
            <p:ph type="body" sz="half" idx="2"/>
          </p:nvPr>
        </p:nvSpPr>
        <p:spPr>
          <a:xfrm>
            <a:off x="253104" y="2057400"/>
            <a:ext cx="4518921" cy="43434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77901EF5-F8A0-9301-D368-4733F351DD48}"/>
              </a:ext>
            </a:extLst>
          </p:cNvPr>
          <p:cNvSpPr>
            <a:spLocks noGrp="1"/>
          </p:cNvSpPr>
          <p:nvPr>
            <p:ph type="dt" sz="half" idx="10"/>
          </p:nvPr>
        </p:nvSpPr>
        <p:spPr/>
        <p:txBody>
          <a:bodyPr/>
          <a:lstStyle/>
          <a:p>
            <a:fld id="{E1A3270C-54AA-4149-BAA4-D0936AD4173D}" type="datetime1">
              <a:rPr lang="en-US" smtClean="0"/>
              <a:t>3/30/2025</a:t>
            </a:fld>
            <a:endParaRPr lang="en-IN" dirty="0"/>
          </a:p>
        </p:txBody>
      </p:sp>
      <p:sp>
        <p:nvSpPr>
          <p:cNvPr id="12" name="Footer Placeholder 11">
            <a:extLst>
              <a:ext uri="{FF2B5EF4-FFF2-40B4-BE49-F238E27FC236}">
                <a16:creationId xmlns:a16="http://schemas.microsoft.com/office/drawing/2014/main" id="{E8F78A86-1A5A-1031-56D2-40D6B41D0CF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48F077-73FB-C0AB-7BB3-FF1088C7210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901835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C455-FD94-1FF0-0B39-EC4297E7D50F}"/>
              </a:ext>
            </a:extLst>
          </p:cNvPr>
          <p:cNvSpPr>
            <a:spLocks noGrp="1"/>
          </p:cNvSpPr>
          <p:nvPr>
            <p:ph type="title"/>
          </p:nvPr>
        </p:nvSpPr>
        <p:spPr>
          <a:xfrm>
            <a:off x="253104" y="152400"/>
            <a:ext cx="4518921" cy="1827219"/>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30827C-6800-EF61-D1C2-49F188EC34E0}"/>
              </a:ext>
            </a:extLst>
          </p:cNvPr>
          <p:cNvSpPr>
            <a:spLocks noGrp="1"/>
          </p:cNvSpPr>
          <p:nvPr>
            <p:ph type="pic" idx="1"/>
          </p:nvPr>
        </p:nvSpPr>
        <p:spPr>
          <a:xfrm>
            <a:off x="4863830" y="152400"/>
            <a:ext cx="7082606" cy="63067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4D69A3-B4D6-23DA-2ACA-D61FB81FE5E8}"/>
              </a:ext>
            </a:extLst>
          </p:cNvPr>
          <p:cNvSpPr>
            <a:spLocks noGrp="1"/>
          </p:cNvSpPr>
          <p:nvPr>
            <p:ph type="body" sz="half" idx="2"/>
          </p:nvPr>
        </p:nvSpPr>
        <p:spPr>
          <a:xfrm>
            <a:off x="253104" y="2057399"/>
            <a:ext cx="4518921" cy="440176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803C2BD7-BC02-8DC8-5A77-29DCBE972936}"/>
              </a:ext>
            </a:extLst>
          </p:cNvPr>
          <p:cNvSpPr>
            <a:spLocks noGrp="1"/>
          </p:cNvSpPr>
          <p:nvPr>
            <p:ph type="dt" sz="half" idx="10"/>
          </p:nvPr>
        </p:nvSpPr>
        <p:spPr/>
        <p:txBody>
          <a:bodyPr/>
          <a:lstStyle/>
          <a:p>
            <a:fld id="{EAD85969-BB0A-4E3C-A5D3-A236E39C3CC0}" type="datetime1">
              <a:rPr lang="en-US" smtClean="0"/>
              <a:t>3/30/2025</a:t>
            </a:fld>
            <a:endParaRPr lang="en-IN" dirty="0"/>
          </a:p>
        </p:txBody>
      </p:sp>
      <p:sp>
        <p:nvSpPr>
          <p:cNvPr id="12" name="Footer Placeholder 11">
            <a:extLst>
              <a:ext uri="{FF2B5EF4-FFF2-40B4-BE49-F238E27FC236}">
                <a16:creationId xmlns:a16="http://schemas.microsoft.com/office/drawing/2014/main" id="{34BF8C3F-3431-EE2E-E054-387F1C52142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FDAA60-2463-4B57-4A0C-E426A56EDB6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7984413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C79-766F-C764-579D-464DE41B4098}"/>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79E1ED-A5A7-DC84-23BE-C1CEFB1204DB}"/>
              </a:ext>
            </a:extLst>
          </p:cNvPr>
          <p:cNvSpPr>
            <a:spLocks noGrp="1"/>
          </p:cNvSpPr>
          <p:nvPr>
            <p:ph type="body" orient="vert" idx="1"/>
          </p:nvPr>
        </p:nvSpPr>
        <p:spPr>
          <a:xfrm>
            <a:off x="253105" y="963038"/>
            <a:ext cx="11693330" cy="549612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4EC9452B-E650-DF8F-81CF-702DB24CACBF}"/>
              </a:ext>
            </a:extLst>
          </p:cNvPr>
          <p:cNvSpPr>
            <a:spLocks noGrp="1"/>
          </p:cNvSpPr>
          <p:nvPr>
            <p:ph type="dt" sz="half" idx="10"/>
          </p:nvPr>
        </p:nvSpPr>
        <p:spPr/>
        <p:txBody>
          <a:bodyPr/>
          <a:lstStyle/>
          <a:p>
            <a:fld id="{8B37C564-7E4D-4D55-8BEB-ADCD26EAE313}" type="datetime1">
              <a:rPr lang="en-US" smtClean="0"/>
              <a:t>3/30/2025</a:t>
            </a:fld>
            <a:endParaRPr lang="en-IN" dirty="0"/>
          </a:p>
        </p:txBody>
      </p:sp>
      <p:sp>
        <p:nvSpPr>
          <p:cNvPr id="11" name="Footer Placeholder 10">
            <a:extLst>
              <a:ext uri="{FF2B5EF4-FFF2-40B4-BE49-F238E27FC236}">
                <a16:creationId xmlns:a16="http://schemas.microsoft.com/office/drawing/2014/main" id="{E7513F4E-34C6-D556-8BF2-222B7936F98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AFF802FB-4925-D514-E62E-3AA1A5C30F1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6783525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91AA6-9F1E-6958-3196-6F27D467128B}"/>
              </a:ext>
            </a:extLst>
          </p:cNvPr>
          <p:cNvSpPr>
            <a:spLocks noGrp="1"/>
          </p:cNvSpPr>
          <p:nvPr>
            <p:ph type="title" orient="vert"/>
          </p:nvPr>
        </p:nvSpPr>
        <p:spPr>
          <a:xfrm>
            <a:off x="10593420" y="152400"/>
            <a:ext cx="1353015" cy="6287311"/>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033856-232C-636F-E19C-C0671F64D264}"/>
              </a:ext>
            </a:extLst>
          </p:cNvPr>
          <p:cNvSpPr>
            <a:spLocks noGrp="1"/>
          </p:cNvSpPr>
          <p:nvPr>
            <p:ph type="body" orient="vert" idx="1"/>
          </p:nvPr>
        </p:nvSpPr>
        <p:spPr>
          <a:xfrm>
            <a:off x="253103" y="152400"/>
            <a:ext cx="10223585" cy="62873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BFD43377-ECC9-A1C8-25D8-6715B9ADD388}"/>
              </a:ext>
            </a:extLst>
          </p:cNvPr>
          <p:cNvSpPr>
            <a:spLocks noGrp="1"/>
          </p:cNvSpPr>
          <p:nvPr>
            <p:ph type="dt" sz="half" idx="10"/>
          </p:nvPr>
        </p:nvSpPr>
        <p:spPr/>
        <p:txBody>
          <a:bodyPr/>
          <a:lstStyle/>
          <a:p>
            <a:fld id="{41A9AC1D-D818-4FD0-AD84-CF8A83D85C47}" type="datetime1">
              <a:rPr lang="en-US" smtClean="0"/>
              <a:t>3/30/2025</a:t>
            </a:fld>
            <a:endParaRPr lang="en-IN" dirty="0"/>
          </a:p>
        </p:txBody>
      </p:sp>
      <p:sp>
        <p:nvSpPr>
          <p:cNvPr id="11" name="Footer Placeholder 10">
            <a:extLst>
              <a:ext uri="{FF2B5EF4-FFF2-40B4-BE49-F238E27FC236}">
                <a16:creationId xmlns:a16="http://schemas.microsoft.com/office/drawing/2014/main" id="{6DBD5E12-6F81-3129-D59E-75B1F4CF981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D1080B34-2F64-9B08-253F-9BFD62FD16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37883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973ABF-5791-5E89-C7A8-09C59D6979F1}"/>
              </a:ext>
            </a:extLst>
          </p:cNvPr>
          <p:cNvSpPr/>
          <p:nvPr userDrawn="1"/>
        </p:nvSpPr>
        <p:spPr>
          <a:xfrm>
            <a:off x="0" y="-13430"/>
            <a:ext cx="12192000" cy="6871429"/>
          </a:xfrm>
          <a:prstGeom prst="rect">
            <a:avLst/>
          </a:prstGeom>
          <a:gradFill>
            <a:gsLst>
              <a:gs pos="86000">
                <a:schemeClr val="accent2"/>
              </a:gs>
              <a:gs pos="77000">
                <a:schemeClr val="accent6">
                  <a:lumMod val="50000"/>
                </a:schemeClr>
              </a:gs>
              <a:gs pos="28000">
                <a:schemeClr val="accent3">
                  <a:lumMod val="50000"/>
                </a:schemeClr>
              </a:gs>
              <a:gs pos="8000">
                <a:schemeClr val="accent4">
                  <a:lumMod val="75000"/>
                </a:schemeClr>
              </a:gs>
              <a:gs pos="0">
                <a:schemeClr val="accent4"/>
              </a:gs>
              <a:gs pos="96000">
                <a:schemeClr val="accent1"/>
              </a:gs>
            </a:gsLst>
            <a:lin ang="12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Placeholder 1">
            <a:extLst>
              <a:ext uri="{FF2B5EF4-FFF2-40B4-BE49-F238E27FC236}">
                <a16:creationId xmlns:a16="http://schemas.microsoft.com/office/drawing/2014/main" id="{8A94DFA5-414E-8372-FC38-0F81C8BA3550}"/>
              </a:ext>
            </a:extLst>
          </p:cNvPr>
          <p:cNvSpPr>
            <a:spLocks noGrp="1"/>
          </p:cNvSpPr>
          <p:nvPr>
            <p:ph type="title"/>
          </p:nvPr>
        </p:nvSpPr>
        <p:spPr>
          <a:xfrm>
            <a:off x="253104" y="383066"/>
            <a:ext cx="11685793" cy="7563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8" name="Text Placeholder 2">
            <a:extLst>
              <a:ext uri="{FF2B5EF4-FFF2-40B4-BE49-F238E27FC236}">
                <a16:creationId xmlns:a16="http://schemas.microsoft.com/office/drawing/2014/main" id="{81707D1E-DD76-4BBF-4E10-BF55C10BB1A1}"/>
              </a:ext>
            </a:extLst>
          </p:cNvPr>
          <p:cNvSpPr>
            <a:spLocks noGrp="1"/>
          </p:cNvSpPr>
          <p:nvPr>
            <p:ph type="body" idx="1"/>
          </p:nvPr>
        </p:nvSpPr>
        <p:spPr>
          <a:xfrm>
            <a:off x="253105" y="1226246"/>
            <a:ext cx="11693332" cy="51842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Date Placeholder 2">
            <a:extLst>
              <a:ext uri="{FF2B5EF4-FFF2-40B4-BE49-F238E27FC236}">
                <a16:creationId xmlns:a16="http://schemas.microsoft.com/office/drawing/2014/main" id="{DC370E72-1EB6-7C33-CAB8-C22A18FCDA16}"/>
              </a:ext>
            </a:extLst>
          </p:cNvPr>
          <p:cNvSpPr>
            <a:spLocks noGrp="1"/>
          </p:cNvSpPr>
          <p:nvPr>
            <p:ph type="dt" sz="half" idx="2"/>
          </p:nvPr>
        </p:nvSpPr>
        <p:spPr>
          <a:xfrm>
            <a:off x="4055226" y="6536944"/>
            <a:ext cx="2743200" cy="271482"/>
          </a:xfrm>
          <a:prstGeom prst="rect">
            <a:avLst/>
          </a:prstGeom>
        </p:spPr>
        <p:txBody>
          <a:bodyPr/>
          <a:lstStyle>
            <a:lvl1pPr algn="ctr">
              <a:defRPr sz="900">
                <a:solidFill>
                  <a:schemeClr val="bg2">
                    <a:lumMod val="50000"/>
                  </a:schemeClr>
                </a:solidFill>
                <a:latin typeface="+mn-lt"/>
              </a:defRPr>
            </a:lvl1pPr>
          </a:lstStyle>
          <a:p>
            <a:fld id="{935C675C-8C4F-488C-B288-72ADD2D2C0F7}" type="datetime1">
              <a:rPr lang="en-US" smtClean="0"/>
              <a:t>3/30/2025</a:t>
            </a:fld>
            <a:endParaRPr lang="en-IN" dirty="0"/>
          </a:p>
        </p:txBody>
      </p:sp>
      <p:sp>
        <p:nvSpPr>
          <p:cNvPr id="10" name="Footer Placeholder 3">
            <a:extLst>
              <a:ext uri="{FF2B5EF4-FFF2-40B4-BE49-F238E27FC236}">
                <a16:creationId xmlns:a16="http://schemas.microsoft.com/office/drawing/2014/main" id="{95F5926E-1BDA-75A9-791B-6732F5F5B7F3}"/>
              </a:ext>
            </a:extLst>
          </p:cNvPr>
          <p:cNvSpPr>
            <a:spLocks noGrp="1"/>
          </p:cNvSpPr>
          <p:nvPr>
            <p:ph type="ftr" sz="quarter" idx="3"/>
          </p:nvPr>
        </p:nvSpPr>
        <p:spPr>
          <a:xfrm>
            <a:off x="7831636" y="6536944"/>
            <a:ext cx="4114800" cy="271482"/>
          </a:xfrm>
          <a:prstGeom prst="rect">
            <a:avLst/>
          </a:prstGeom>
        </p:spPr>
        <p:txBody>
          <a:bodyPr/>
          <a:lstStyle>
            <a:lvl1pPr algn="r">
              <a:defRPr sz="900">
                <a:solidFill>
                  <a:schemeClr val="bg2">
                    <a:lumMod val="50000"/>
                  </a:schemeClr>
                </a:solidFill>
                <a:latin typeface="+mn-lt"/>
              </a:defRPr>
            </a:lvl1pPr>
          </a:lstStyle>
          <a:p>
            <a:r>
              <a:rPr lang="en-US"/>
              <a:t>www.yourwebsite.com</a:t>
            </a:r>
            <a:endParaRPr lang="en-US" dirty="0"/>
          </a:p>
        </p:txBody>
      </p:sp>
      <p:sp>
        <p:nvSpPr>
          <p:cNvPr id="11" name="Slide Number Placeholder 4">
            <a:extLst>
              <a:ext uri="{FF2B5EF4-FFF2-40B4-BE49-F238E27FC236}">
                <a16:creationId xmlns:a16="http://schemas.microsoft.com/office/drawing/2014/main" id="{10AD02DE-E766-6B48-0DC9-52AE86EC676F}"/>
              </a:ext>
            </a:extLst>
          </p:cNvPr>
          <p:cNvSpPr>
            <a:spLocks noGrp="1"/>
          </p:cNvSpPr>
          <p:nvPr>
            <p:ph type="sldNum" sz="quarter" idx="4"/>
          </p:nvPr>
        </p:nvSpPr>
        <p:spPr>
          <a:xfrm>
            <a:off x="253104" y="6536944"/>
            <a:ext cx="2743200" cy="271482"/>
          </a:xfrm>
          <a:prstGeom prst="rect">
            <a:avLst/>
          </a:prstGeom>
        </p:spPr>
        <p:txBody>
          <a:bodyPr/>
          <a:lstStyle>
            <a:lvl1pPr algn="l">
              <a:defRPr sz="900">
                <a:solidFill>
                  <a:schemeClr val="bg2">
                    <a:lumMod val="50000"/>
                  </a:schemeClr>
                </a:solidFill>
                <a:latin typeface="+mn-lt"/>
              </a:defRPr>
            </a:lvl1pPr>
          </a:lstStyle>
          <a:p>
            <a:r>
              <a:rPr lang="en-US"/>
              <a:t>Slide </a:t>
            </a:r>
            <a:fld id="{6CB62808-88BB-4E82-9200-19DAFECDBB5A}" type="slidenum">
              <a:rPr lang="en-IN" smtClean="0"/>
              <a:pPr/>
              <a:t>‹#›</a:t>
            </a:fld>
            <a:endParaRPr lang="en-IN" dirty="0"/>
          </a:p>
        </p:txBody>
      </p:sp>
      <p:grpSp>
        <p:nvGrpSpPr>
          <p:cNvPr id="18" name="Group 17">
            <a:extLst>
              <a:ext uri="{FF2B5EF4-FFF2-40B4-BE49-F238E27FC236}">
                <a16:creationId xmlns:a16="http://schemas.microsoft.com/office/drawing/2014/main" id="{AF09C5A2-8A1F-5224-4C15-D0A472DA0874}"/>
              </a:ext>
            </a:extLst>
          </p:cNvPr>
          <p:cNvGrpSpPr/>
          <p:nvPr userDrawn="1"/>
        </p:nvGrpSpPr>
        <p:grpSpPr>
          <a:xfrm>
            <a:off x="926071" y="65888"/>
            <a:ext cx="11096567" cy="317178"/>
            <a:chOff x="359979" y="4609289"/>
            <a:chExt cx="11096567" cy="317178"/>
          </a:xfrm>
        </p:grpSpPr>
        <p:sp>
          <p:nvSpPr>
            <p:cNvPr id="19" name="TextBox 2">
              <a:extLst>
                <a:ext uri="{FF2B5EF4-FFF2-40B4-BE49-F238E27FC236}">
                  <a16:creationId xmlns:a16="http://schemas.microsoft.com/office/drawing/2014/main" id="{57DCE792-2544-2A8F-02C4-A9275AA994D9}"/>
                </a:ext>
              </a:extLst>
            </p:cNvPr>
            <p:cNvSpPr txBox="1"/>
            <p:nvPr/>
          </p:nvSpPr>
          <p:spPr>
            <a:xfrm>
              <a:off x="359979" y="4609289"/>
              <a:ext cx="1794641" cy="276999"/>
            </a:xfrm>
            <a:prstGeom prst="rect">
              <a:avLst/>
            </a:prstGeom>
            <a:noFill/>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2"/>
                  </a:solidFill>
                </a:rPr>
                <a:t>Company name</a:t>
              </a:r>
              <a:endParaRPr lang="en-CA" sz="1200" dirty="0">
                <a:solidFill>
                  <a:schemeClr val="bg2"/>
                </a:solidFill>
              </a:endParaRPr>
            </a:p>
          </p:txBody>
        </p:sp>
        <p:sp>
          <p:nvSpPr>
            <p:cNvPr id="20" name="Rectangle 19">
              <a:extLst>
                <a:ext uri="{FF2B5EF4-FFF2-40B4-BE49-F238E27FC236}">
                  <a16:creationId xmlns:a16="http://schemas.microsoft.com/office/drawing/2014/main" id="{132F4EE9-2273-62F4-23D8-E4D74E82C254}"/>
                </a:ext>
              </a:extLst>
            </p:cNvPr>
            <p:cNvSpPr/>
            <p:nvPr/>
          </p:nvSpPr>
          <p:spPr>
            <a:xfrm>
              <a:off x="9974110" y="4624055"/>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CA" sz="1200" dirty="0">
                  <a:solidFill>
                    <a:schemeClr val="bg2"/>
                  </a:solidFill>
                </a:rPr>
                <a:t>June 2026</a:t>
              </a:r>
            </a:p>
          </p:txBody>
        </p:sp>
      </p:grpSp>
      <p:cxnSp>
        <p:nvCxnSpPr>
          <p:cNvPr id="6" name="Straight Connector 5">
            <a:extLst>
              <a:ext uri="{FF2B5EF4-FFF2-40B4-BE49-F238E27FC236}">
                <a16:creationId xmlns:a16="http://schemas.microsoft.com/office/drawing/2014/main" id="{AB51D36B-3947-C3FF-24EA-30CC289F9CD2}"/>
              </a:ext>
            </a:extLst>
          </p:cNvPr>
          <p:cNvCxnSpPr>
            <a:cxnSpLocks/>
          </p:cNvCxnSpPr>
          <p:nvPr userDrawn="1"/>
        </p:nvCxnSpPr>
        <p:spPr>
          <a:xfrm flipH="1">
            <a:off x="975210" y="383066"/>
            <a:ext cx="1096368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796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6" r:id="rId7"/>
    <p:sldLayoutId id="2147483678" r:id="rId8"/>
    <p:sldLayoutId id="2147483677" r:id="rId9"/>
    <p:sldLayoutId id="2147483664" r:id="rId10"/>
    <p:sldLayoutId id="2147483672" r:id="rId11"/>
    <p:sldLayoutId id="2147483679" r:id="rId12"/>
    <p:sldLayoutId id="2147483675" r:id="rId13"/>
    <p:sldLayoutId id="2147483674" r:id="rId14"/>
    <p:sldLayoutId id="2147483673" r:id="rId15"/>
    <p:sldLayoutId id="2147483671" r:id="rId16"/>
    <p:sldLayoutId id="2147483661" r:id="rId17"/>
    <p:sldLayoutId id="2147483667" r:id="rId18"/>
    <p:sldLayoutId id="2147483669" r:id="rId19"/>
    <p:sldLayoutId id="2147483655" r:id="rId20"/>
    <p:sldLayoutId id="2147483666" r:id="rId21"/>
    <p:sldLayoutId id="2147483660" r:id="rId22"/>
    <p:sldLayoutId id="2147483656" r:id="rId23"/>
    <p:sldLayoutId id="2147483657" r:id="rId24"/>
    <p:sldLayoutId id="2147483658" r:id="rId25"/>
    <p:sldLayoutId id="2147483659" r:id="rId26"/>
  </p:sldLayoutIdLst>
  <p:hf hdr="0" dt="0"/>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3840">
          <p15:clr>
            <a:srgbClr val="F26B43"/>
          </p15:clr>
        </p15:guide>
        <p15:guide id="3" orient="horz" pos="232">
          <p15:clr>
            <a:srgbClr val="F26B43"/>
          </p15:clr>
        </p15:guide>
        <p15:guide id="4" orient="horz" pos="77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DA79703-6784-385C-73E4-6497CC0F3861}"/>
              </a:ext>
            </a:extLst>
          </p:cNvPr>
          <p:cNvGrpSpPr/>
          <p:nvPr/>
        </p:nvGrpSpPr>
        <p:grpSpPr>
          <a:xfrm>
            <a:off x="7584897" y="2344616"/>
            <a:ext cx="2009124" cy="1992994"/>
            <a:chOff x="6104184" y="3408943"/>
            <a:chExt cx="2412709" cy="2393339"/>
          </a:xfrm>
        </p:grpSpPr>
        <p:sp>
          <p:nvSpPr>
            <p:cNvPr id="15" name="Oval 14">
              <a:extLst>
                <a:ext uri="{FF2B5EF4-FFF2-40B4-BE49-F238E27FC236}">
                  <a16:creationId xmlns:a16="http://schemas.microsoft.com/office/drawing/2014/main" id="{C9E46F97-F545-4837-FFF0-293E5DF57441}"/>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6" name="Freeform: Shape 15">
              <a:extLst>
                <a:ext uri="{FF2B5EF4-FFF2-40B4-BE49-F238E27FC236}">
                  <a16:creationId xmlns:a16="http://schemas.microsoft.com/office/drawing/2014/main" id="{6CDF7449-322A-0568-4388-ED4C5ADCE885}"/>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
        <p:nvSpPr>
          <p:cNvPr id="13" name="Rectangle 12">
            <a:extLst>
              <a:ext uri="{FF2B5EF4-FFF2-40B4-BE49-F238E27FC236}">
                <a16:creationId xmlns:a16="http://schemas.microsoft.com/office/drawing/2014/main" id="{E51FA7DC-9326-BA5A-9F9D-F8C83CFEEE7E}"/>
              </a:ext>
            </a:extLst>
          </p:cNvPr>
          <p:cNvSpPr/>
          <p:nvPr/>
        </p:nvSpPr>
        <p:spPr>
          <a:xfrm>
            <a:off x="663311" y="4961227"/>
            <a:ext cx="7479220" cy="104003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2" name="Title 1">
            <a:extLst>
              <a:ext uri="{FF2B5EF4-FFF2-40B4-BE49-F238E27FC236}">
                <a16:creationId xmlns:a16="http://schemas.microsoft.com/office/drawing/2014/main" id="{0BBC371E-6944-2E32-F8C5-E067FB717E31}"/>
              </a:ext>
            </a:extLst>
          </p:cNvPr>
          <p:cNvSpPr>
            <a:spLocks noGrp="1"/>
          </p:cNvSpPr>
          <p:nvPr>
            <p:ph type="ctrTitle"/>
          </p:nvPr>
        </p:nvSpPr>
        <p:spPr>
          <a:xfrm>
            <a:off x="663311" y="1580605"/>
            <a:ext cx="8023490" cy="2952205"/>
          </a:xfrm>
        </p:spPr>
        <p:txBody>
          <a:bodyPr>
            <a:noAutofit/>
          </a:bodyPr>
          <a:lstStyle/>
          <a:p>
            <a:r>
              <a:rPr lang="en-US" sz="11200" b="1" spc="300" dirty="0">
                <a:ea typeface="Cormorant Garamond Bold Italics"/>
                <a:cs typeface="Cormorant Garamond Bold Italics"/>
                <a:sym typeface="Cormorant Garamond Bold Italics"/>
              </a:rPr>
              <a:t>Pitch Deck</a:t>
            </a:r>
            <a:endParaRPr lang="en-CA" sz="5400" b="1" dirty="0"/>
          </a:p>
        </p:txBody>
      </p:sp>
      <p:sp>
        <p:nvSpPr>
          <p:cNvPr id="3" name="Subtitle 2">
            <a:extLst>
              <a:ext uri="{FF2B5EF4-FFF2-40B4-BE49-F238E27FC236}">
                <a16:creationId xmlns:a16="http://schemas.microsoft.com/office/drawing/2014/main" id="{5AE4D805-B2F6-36D7-376B-A1699A6E179F}"/>
              </a:ext>
            </a:extLst>
          </p:cNvPr>
          <p:cNvSpPr>
            <a:spLocks noGrp="1"/>
          </p:cNvSpPr>
          <p:nvPr>
            <p:ph type="subTitle" idx="1"/>
          </p:nvPr>
        </p:nvSpPr>
        <p:spPr>
          <a:xfrm>
            <a:off x="663311" y="4961228"/>
            <a:ext cx="6971237" cy="497264"/>
          </a:xfrm>
        </p:spPr>
        <p:txBody>
          <a:bodyPr/>
          <a:lstStyle/>
          <a:p>
            <a:r>
              <a:rPr lang="en-CA" b="1" dirty="0"/>
              <a:t>John Doe, Founder &amp; CEO</a:t>
            </a:r>
          </a:p>
        </p:txBody>
      </p:sp>
      <p:sp>
        <p:nvSpPr>
          <p:cNvPr id="5" name="Rectangle 4">
            <a:extLst>
              <a:ext uri="{FF2B5EF4-FFF2-40B4-BE49-F238E27FC236}">
                <a16:creationId xmlns:a16="http://schemas.microsoft.com/office/drawing/2014/main" id="{21EC5C1F-7AFF-FFC9-37A7-C812DF353EAC}"/>
              </a:ext>
            </a:extLst>
          </p:cNvPr>
          <p:cNvSpPr/>
          <p:nvPr/>
        </p:nvSpPr>
        <p:spPr>
          <a:xfrm>
            <a:off x="663311" y="5614965"/>
            <a:ext cx="2961904"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b="1" spc="300" dirty="0">
                <a:solidFill>
                  <a:schemeClr val="bg2"/>
                </a:solidFill>
              </a:rPr>
              <a:t>24 September  2026</a:t>
            </a:r>
          </a:p>
        </p:txBody>
      </p:sp>
      <p:cxnSp>
        <p:nvCxnSpPr>
          <p:cNvPr id="10" name="Straight Connector 9">
            <a:extLst>
              <a:ext uri="{FF2B5EF4-FFF2-40B4-BE49-F238E27FC236}">
                <a16:creationId xmlns:a16="http://schemas.microsoft.com/office/drawing/2014/main" id="{745B7DE7-1994-37D9-B066-AFAA19FA9730}"/>
              </a:ext>
            </a:extLst>
          </p:cNvPr>
          <p:cNvCxnSpPr>
            <a:cxnSpLocks/>
          </p:cNvCxnSpPr>
          <p:nvPr/>
        </p:nvCxnSpPr>
        <p:spPr>
          <a:xfrm flipH="1">
            <a:off x="614157" y="6160477"/>
            <a:ext cx="1096368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7495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7774D7C-1537-10E8-922B-1BB8F47F4786}"/>
              </a:ext>
            </a:extLst>
          </p:cNvPr>
          <p:cNvSpPr/>
          <p:nvPr/>
        </p:nvSpPr>
        <p:spPr>
          <a:xfrm>
            <a:off x="4720280" y="1533862"/>
            <a:ext cx="995333" cy="532413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790B712F-D014-6BCB-C693-BE2AAC06F3EF}"/>
              </a:ext>
            </a:extLst>
          </p:cNvPr>
          <p:cNvSpPr>
            <a:spLocks noGrp="1"/>
          </p:cNvSpPr>
          <p:nvPr>
            <p:ph type="title"/>
          </p:nvPr>
        </p:nvSpPr>
        <p:spPr/>
        <p:txBody>
          <a:bodyPr/>
          <a:lstStyle/>
          <a:p>
            <a:r>
              <a:rPr lang="en-CA" sz="8000" b="1" dirty="0"/>
              <a:t>Agenda</a:t>
            </a:r>
          </a:p>
        </p:txBody>
      </p:sp>
      <p:sp>
        <p:nvSpPr>
          <p:cNvPr id="3" name="Footer Placeholder 2">
            <a:extLst>
              <a:ext uri="{FF2B5EF4-FFF2-40B4-BE49-F238E27FC236}">
                <a16:creationId xmlns:a16="http://schemas.microsoft.com/office/drawing/2014/main" id="{45471DFD-6318-FD0C-8887-9D98470B90E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D2732DAF-924C-A690-5AB1-D821CE224FF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a:t>
            </a:fld>
            <a:endParaRPr lang="en-IN" dirty="0"/>
          </a:p>
        </p:txBody>
      </p:sp>
      <p:sp>
        <p:nvSpPr>
          <p:cNvPr id="6" name="TextBox 4">
            <a:extLst>
              <a:ext uri="{FF2B5EF4-FFF2-40B4-BE49-F238E27FC236}">
                <a16:creationId xmlns:a16="http://schemas.microsoft.com/office/drawing/2014/main" id="{43FDAD62-0E51-9AB3-FF77-A4A100C16BEE}"/>
              </a:ext>
            </a:extLst>
          </p:cNvPr>
          <p:cNvSpPr txBox="1"/>
          <p:nvPr/>
        </p:nvSpPr>
        <p:spPr>
          <a:xfrm>
            <a:off x="5757877" y="1533862"/>
            <a:ext cx="4495861" cy="4671856"/>
          </a:xfrm>
          <a:prstGeom prst="rect">
            <a:avLst/>
          </a:prstGeom>
        </p:spPr>
        <p:txBody>
          <a:bodyPr wrap="square" lIns="0" tIns="0" rIns="0" bIns="0" rtlCol="0" anchor="t">
            <a:spAutoFit/>
          </a:bodyPr>
          <a:lstStyle/>
          <a:p>
            <a:pPr marL="588009" lvl="1" indent="-285750" algn="l">
              <a:lnSpc>
                <a:spcPct val="200000"/>
              </a:lnSpc>
              <a:buFont typeface="Courier New" panose="02070309020205020404" pitchFamily="49" charset="0"/>
              <a:buChar char="o"/>
            </a:pPr>
            <a:r>
              <a:rPr lang="en-US" sz="1400" dirty="0">
                <a:solidFill>
                  <a:schemeClr val="bg2"/>
                </a:solidFill>
                <a:sym typeface="Public Sans"/>
              </a:rPr>
              <a:t>About our company</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Problem Statement</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Market opportunity</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New Products and Services</a:t>
            </a:r>
          </a:p>
          <a:p>
            <a:pPr marL="588009" lvl="1" indent="-285750">
              <a:lnSpc>
                <a:spcPct val="200000"/>
              </a:lnSpc>
              <a:buFont typeface="Courier New" panose="02070309020205020404" pitchFamily="49" charset="0"/>
              <a:buChar char="o"/>
            </a:pPr>
            <a:r>
              <a:rPr lang="en-US" sz="1400" dirty="0">
                <a:solidFill>
                  <a:schemeClr val="bg2"/>
                </a:solidFill>
                <a:sym typeface="Public Sans"/>
              </a:rPr>
              <a:t>Meet The Team</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Competitive Analysis </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Competitors</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Size of Market</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Our Numbers</a:t>
            </a:r>
          </a:p>
          <a:p>
            <a:pPr marL="588009" lvl="1" indent="-285750" algn="l">
              <a:lnSpc>
                <a:spcPct val="200000"/>
              </a:lnSpc>
              <a:buFont typeface="Courier New" panose="02070309020205020404" pitchFamily="49" charset="0"/>
              <a:buChar char="o"/>
            </a:pPr>
            <a:r>
              <a:rPr lang="en-US" sz="1400" dirty="0">
                <a:solidFill>
                  <a:schemeClr val="bg2"/>
                </a:solidFill>
                <a:sym typeface="Public Sans"/>
              </a:rPr>
              <a:t>Use of Funds</a:t>
            </a:r>
          </a:p>
          <a:p>
            <a:pPr marL="588009" lvl="1" indent="-285750" algn="l">
              <a:lnSpc>
                <a:spcPct val="200000"/>
              </a:lnSpc>
              <a:buFont typeface="Courier New" panose="02070309020205020404" pitchFamily="49" charset="0"/>
              <a:buChar char="o"/>
            </a:pPr>
            <a:r>
              <a:rPr lang="en-US" sz="1400" i="0" dirty="0">
                <a:solidFill>
                  <a:schemeClr val="bg2"/>
                </a:solidFill>
                <a:effectLst/>
              </a:rPr>
              <a:t>Key Goals for the Next 3-5 Years</a:t>
            </a:r>
            <a:endParaRPr lang="en-US" sz="1400" dirty="0">
              <a:solidFill>
                <a:schemeClr val="bg2"/>
              </a:solidFill>
              <a:sym typeface="Public Sans"/>
            </a:endParaRPr>
          </a:p>
        </p:txBody>
      </p:sp>
      <p:pic>
        <p:nvPicPr>
          <p:cNvPr id="11" name="Picture Placeholder 10" descr="Close up of a blue eye&#10;&#10;AI-generated content may be incorrect.">
            <a:extLst>
              <a:ext uri="{FF2B5EF4-FFF2-40B4-BE49-F238E27FC236}">
                <a16:creationId xmlns:a16="http://schemas.microsoft.com/office/drawing/2014/main" id="{083BDA8B-8581-D9F3-CDAE-9A4FC1D89956}"/>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flipH="1">
            <a:off x="827314" y="2712173"/>
            <a:ext cx="4285013" cy="4145827"/>
          </a:xfrm>
        </p:spPr>
      </p:pic>
      <p:grpSp>
        <p:nvGrpSpPr>
          <p:cNvPr id="7" name="Group 6">
            <a:extLst>
              <a:ext uri="{FF2B5EF4-FFF2-40B4-BE49-F238E27FC236}">
                <a16:creationId xmlns:a16="http://schemas.microsoft.com/office/drawing/2014/main" id="{B5B4A028-A9A5-9DB3-F0A4-FACC78CA985D}"/>
              </a:ext>
            </a:extLst>
          </p:cNvPr>
          <p:cNvGrpSpPr/>
          <p:nvPr/>
        </p:nvGrpSpPr>
        <p:grpSpPr>
          <a:xfrm>
            <a:off x="4708557" y="1043354"/>
            <a:ext cx="1012592" cy="1004462"/>
            <a:chOff x="6104184" y="3408943"/>
            <a:chExt cx="2412709" cy="2393339"/>
          </a:xfrm>
        </p:grpSpPr>
        <p:sp>
          <p:nvSpPr>
            <p:cNvPr id="8" name="Oval 7">
              <a:extLst>
                <a:ext uri="{FF2B5EF4-FFF2-40B4-BE49-F238E27FC236}">
                  <a16:creationId xmlns:a16="http://schemas.microsoft.com/office/drawing/2014/main" id="{A0C8BE76-9237-4958-5A6E-C236D40FCD20}"/>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0" name="Freeform: Shape 9">
              <a:extLst>
                <a:ext uri="{FF2B5EF4-FFF2-40B4-BE49-F238E27FC236}">
                  <a16:creationId xmlns:a16="http://schemas.microsoft.com/office/drawing/2014/main" id="{2D802BEE-9AFA-AFAC-937F-9E0E77B3DD88}"/>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933042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2959DE0-5872-1F81-F095-349B1EE1C121}"/>
              </a:ext>
            </a:extLst>
          </p:cNvPr>
          <p:cNvSpPr/>
          <p:nvPr/>
        </p:nvSpPr>
        <p:spPr>
          <a:xfrm>
            <a:off x="5846618" y="1367466"/>
            <a:ext cx="1985018" cy="12007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A53DCDD7-6351-C32B-9C4E-E1BBBAD1F33E}"/>
              </a:ext>
            </a:extLst>
          </p:cNvPr>
          <p:cNvSpPr>
            <a:spLocks noGrp="1"/>
          </p:cNvSpPr>
          <p:nvPr>
            <p:ph type="title"/>
          </p:nvPr>
        </p:nvSpPr>
        <p:spPr/>
        <p:txBody>
          <a:bodyPr>
            <a:normAutofit/>
          </a:bodyPr>
          <a:lstStyle/>
          <a:p>
            <a:r>
              <a:rPr lang="en-CA" sz="4400" b="1" dirty="0"/>
              <a:t>About our company</a:t>
            </a:r>
          </a:p>
        </p:txBody>
      </p:sp>
      <p:sp>
        <p:nvSpPr>
          <p:cNvPr id="3" name="Footer Placeholder 2">
            <a:extLst>
              <a:ext uri="{FF2B5EF4-FFF2-40B4-BE49-F238E27FC236}">
                <a16:creationId xmlns:a16="http://schemas.microsoft.com/office/drawing/2014/main" id="{62D56EC5-A708-D644-6E3C-907B9B3F0D7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0E85F8CC-8E55-0803-5968-16436FC28E22}"/>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3</a:t>
            </a:fld>
            <a:endParaRPr lang="en-IN" dirty="0"/>
          </a:p>
        </p:txBody>
      </p:sp>
      <p:sp>
        <p:nvSpPr>
          <p:cNvPr id="9" name="TextBox 8">
            <a:extLst>
              <a:ext uri="{FF2B5EF4-FFF2-40B4-BE49-F238E27FC236}">
                <a16:creationId xmlns:a16="http://schemas.microsoft.com/office/drawing/2014/main" id="{954A9D65-F606-E6A3-8E52-A508BFA9D5FD}"/>
              </a:ext>
            </a:extLst>
          </p:cNvPr>
          <p:cNvSpPr txBox="1"/>
          <p:nvPr/>
        </p:nvSpPr>
        <p:spPr>
          <a:xfrm>
            <a:off x="6096000" y="2726185"/>
            <a:ext cx="5549462" cy="295984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r>
              <a:rPr lang="en-CA" sz="1400" dirty="0">
                <a:solidFill>
                  <a:schemeClr val="bg2"/>
                </a:solidFill>
                <a:cs typeface="Aparajita" panose="02020603050405020304" pitchFamily="18" charset="0"/>
              </a:rPr>
              <a:t>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r>
              <a:rPr lang="en-CA" sz="1400" dirty="0">
                <a:solidFill>
                  <a:schemeClr val="bg2"/>
                </a:solidFill>
                <a:ea typeface="Cambria" panose="02040503050406030204" pitchFamily="18" charset="0"/>
                <a:cs typeface="Arial" panose="020B0604020202020204" pitchFamily="34" charset="0"/>
              </a:rPr>
              <a:t>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pic>
        <p:nvPicPr>
          <p:cNvPr id="8" name="Picture Placeholder 7" descr="Low angle view of a skyscraper&#10;&#10;AI-generated content may be incorrect.">
            <a:extLst>
              <a:ext uri="{FF2B5EF4-FFF2-40B4-BE49-F238E27FC236}">
                <a16:creationId xmlns:a16="http://schemas.microsoft.com/office/drawing/2014/main" id="{38F18AA5-02B3-75E5-B6DC-FAE3E1B07DB2}"/>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grpSp>
        <p:nvGrpSpPr>
          <p:cNvPr id="5" name="Group 4">
            <a:extLst>
              <a:ext uri="{FF2B5EF4-FFF2-40B4-BE49-F238E27FC236}">
                <a16:creationId xmlns:a16="http://schemas.microsoft.com/office/drawing/2014/main" id="{CB69D8CF-444C-9A18-98D7-271F47533ED2}"/>
              </a:ext>
            </a:extLst>
          </p:cNvPr>
          <p:cNvGrpSpPr/>
          <p:nvPr/>
        </p:nvGrpSpPr>
        <p:grpSpPr>
          <a:xfrm>
            <a:off x="288031" y="3465513"/>
            <a:ext cx="1012592" cy="1004462"/>
            <a:chOff x="6104184" y="3408943"/>
            <a:chExt cx="2412709" cy="2393339"/>
          </a:xfrm>
        </p:grpSpPr>
        <p:sp>
          <p:nvSpPr>
            <p:cNvPr id="6" name="Oval 5">
              <a:extLst>
                <a:ext uri="{FF2B5EF4-FFF2-40B4-BE49-F238E27FC236}">
                  <a16:creationId xmlns:a16="http://schemas.microsoft.com/office/drawing/2014/main" id="{4643CD77-F376-EE14-C57C-BC5F924CA11D}"/>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D2795953-28D8-309C-3C3C-D7FCD0892058}"/>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3679238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BD42-3D98-5F98-9B0C-3D2A721C1D71}"/>
              </a:ext>
            </a:extLst>
          </p:cNvPr>
          <p:cNvSpPr>
            <a:spLocks noGrp="1"/>
          </p:cNvSpPr>
          <p:nvPr>
            <p:ph type="title"/>
          </p:nvPr>
        </p:nvSpPr>
        <p:spPr/>
        <p:txBody>
          <a:bodyPr/>
          <a:lstStyle/>
          <a:p>
            <a:r>
              <a:rPr lang="en-CA" sz="6600" dirty="0"/>
              <a:t>Problem</a:t>
            </a:r>
          </a:p>
        </p:txBody>
      </p:sp>
      <p:sp>
        <p:nvSpPr>
          <p:cNvPr id="3" name="Footer Placeholder 2">
            <a:extLst>
              <a:ext uri="{FF2B5EF4-FFF2-40B4-BE49-F238E27FC236}">
                <a16:creationId xmlns:a16="http://schemas.microsoft.com/office/drawing/2014/main" id="{4D949DC9-965B-AAC6-1A15-1907DD98351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3351A4D-71B4-F518-4C2D-486CDFD201F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4</a:t>
            </a:fld>
            <a:endParaRPr lang="en-IN" dirty="0"/>
          </a:p>
        </p:txBody>
      </p:sp>
      <p:grpSp>
        <p:nvGrpSpPr>
          <p:cNvPr id="21" name="Group 20">
            <a:extLst>
              <a:ext uri="{FF2B5EF4-FFF2-40B4-BE49-F238E27FC236}">
                <a16:creationId xmlns:a16="http://schemas.microsoft.com/office/drawing/2014/main" id="{63D41647-A3F3-12D6-5CB3-FA9F6D701BBB}"/>
              </a:ext>
            </a:extLst>
          </p:cNvPr>
          <p:cNvGrpSpPr/>
          <p:nvPr/>
        </p:nvGrpSpPr>
        <p:grpSpPr>
          <a:xfrm>
            <a:off x="907398" y="2565469"/>
            <a:ext cx="7479220" cy="1447732"/>
            <a:chOff x="907398" y="2565469"/>
            <a:chExt cx="7479220" cy="1447732"/>
          </a:xfrm>
        </p:grpSpPr>
        <p:sp>
          <p:nvSpPr>
            <p:cNvPr id="20" name="Rectangle 19">
              <a:extLst>
                <a:ext uri="{FF2B5EF4-FFF2-40B4-BE49-F238E27FC236}">
                  <a16:creationId xmlns:a16="http://schemas.microsoft.com/office/drawing/2014/main" id="{8AD07EFB-30D4-1511-BEAB-F5999CAD1AD7}"/>
                </a:ext>
              </a:extLst>
            </p:cNvPr>
            <p:cNvSpPr/>
            <p:nvPr/>
          </p:nvSpPr>
          <p:spPr>
            <a:xfrm>
              <a:off x="907398" y="2565469"/>
              <a:ext cx="7479220" cy="14477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9" name="TextBox 8">
              <a:extLst>
                <a:ext uri="{FF2B5EF4-FFF2-40B4-BE49-F238E27FC236}">
                  <a16:creationId xmlns:a16="http://schemas.microsoft.com/office/drawing/2014/main" id="{E5AA3963-964A-A9C0-1B57-A907511058CB}"/>
                </a:ext>
              </a:extLst>
            </p:cNvPr>
            <p:cNvSpPr txBox="1"/>
            <p:nvPr/>
          </p:nvSpPr>
          <p:spPr>
            <a:xfrm>
              <a:off x="914399" y="2580149"/>
              <a:ext cx="7157545" cy="1344022"/>
            </a:xfrm>
            <a:prstGeom prst="rect">
              <a:avLst/>
            </a:prstGeom>
            <a:noFill/>
          </p:spPr>
          <p:txBody>
            <a:bodyPr wrap="square">
              <a:spAutoFit/>
            </a:bodyPr>
            <a:lstStyle/>
            <a:p>
              <a:pPr>
                <a:lnSpc>
                  <a:spcPct val="150000"/>
                </a:lnSpc>
              </a:pP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r>
                <a:rPr lang="en-CA" sz="1400" dirty="0">
                  <a:solidFill>
                    <a:schemeClr val="bg2"/>
                  </a:solidFill>
                  <a:cs typeface="Aparajita" panose="02020603050405020304" pitchFamily="18" charset="0"/>
                </a:rPr>
                <a:t>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endParaRPr lang="en-CA" sz="1400" dirty="0">
                <a:solidFill>
                  <a:schemeClr val="bg2"/>
                </a:solidFill>
              </a:endParaRPr>
            </a:p>
          </p:txBody>
        </p:sp>
      </p:grpSp>
      <p:grpSp>
        <p:nvGrpSpPr>
          <p:cNvPr id="13" name="Group 12">
            <a:extLst>
              <a:ext uri="{FF2B5EF4-FFF2-40B4-BE49-F238E27FC236}">
                <a16:creationId xmlns:a16="http://schemas.microsoft.com/office/drawing/2014/main" id="{55B71960-0072-B7CC-F8AC-3E0A6B1F0099}"/>
              </a:ext>
            </a:extLst>
          </p:cNvPr>
          <p:cNvGrpSpPr/>
          <p:nvPr/>
        </p:nvGrpSpPr>
        <p:grpSpPr>
          <a:xfrm>
            <a:off x="914399" y="4263378"/>
            <a:ext cx="2333615" cy="1743676"/>
            <a:chOff x="914399" y="4358719"/>
            <a:chExt cx="2333615" cy="1743676"/>
          </a:xfrm>
        </p:grpSpPr>
        <p:sp>
          <p:nvSpPr>
            <p:cNvPr id="11" name="TextBox 10">
              <a:extLst>
                <a:ext uri="{FF2B5EF4-FFF2-40B4-BE49-F238E27FC236}">
                  <a16:creationId xmlns:a16="http://schemas.microsoft.com/office/drawing/2014/main" id="{87DEB08A-847C-575A-58A0-BC4E45533C94}"/>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bg2"/>
                  </a:solidFill>
                </a:rPr>
                <a:t>Problem #1</a:t>
              </a:r>
              <a:endParaRPr lang="en-CA" dirty="0">
                <a:solidFill>
                  <a:schemeClr val="bg2"/>
                </a:solidFill>
              </a:endParaRPr>
            </a:p>
          </p:txBody>
        </p:sp>
        <p:sp>
          <p:nvSpPr>
            <p:cNvPr id="12" name="TextBox 11">
              <a:extLst>
                <a:ext uri="{FF2B5EF4-FFF2-40B4-BE49-F238E27FC236}">
                  <a16:creationId xmlns:a16="http://schemas.microsoft.com/office/drawing/2014/main" id="{DCABB564-90AA-5705-5195-298418CD9F9A}"/>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grpSp>
        <p:nvGrpSpPr>
          <p:cNvPr id="14" name="Group 13">
            <a:extLst>
              <a:ext uri="{FF2B5EF4-FFF2-40B4-BE49-F238E27FC236}">
                <a16:creationId xmlns:a16="http://schemas.microsoft.com/office/drawing/2014/main" id="{DB434139-BB28-7496-9551-6402EDEA7B90}"/>
              </a:ext>
            </a:extLst>
          </p:cNvPr>
          <p:cNvGrpSpPr/>
          <p:nvPr/>
        </p:nvGrpSpPr>
        <p:grpSpPr>
          <a:xfrm>
            <a:off x="3500054" y="4263378"/>
            <a:ext cx="2333615" cy="1743676"/>
            <a:chOff x="914399" y="4358719"/>
            <a:chExt cx="2333615" cy="1743676"/>
          </a:xfrm>
        </p:grpSpPr>
        <p:sp>
          <p:nvSpPr>
            <p:cNvPr id="15" name="TextBox 14">
              <a:extLst>
                <a:ext uri="{FF2B5EF4-FFF2-40B4-BE49-F238E27FC236}">
                  <a16:creationId xmlns:a16="http://schemas.microsoft.com/office/drawing/2014/main" id="{2D28189F-A7D2-F002-1035-177C486824E3}"/>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bg2"/>
                  </a:solidFill>
                </a:rPr>
                <a:t>Problem #2</a:t>
              </a:r>
              <a:endParaRPr lang="en-CA" dirty="0">
                <a:solidFill>
                  <a:schemeClr val="bg2"/>
                </a:solidFill>
              </a:endParaRPr>
            </a:p>
          </p:txBody>
        </p:sp>
        <p:sp>
          <p:nvSpPr>
            <p:cNvPr id="16" name="TextBox 15">
              <a:extLst>
                <a:ext uri="{FF2B5EF4-FFF2-40B4-BE49-F238E27FC236}">
                  <a16:creationId xmlns:a16="http://schemas.microsoft.com/office/drawing/2014/main" id="{598E0ED0-42A9-F0E4-28E7-C41920AC0615}"/>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grpSp>
        <p:nvGrpSpPr>
          <p:cNvPr id="17" name="Group 16">
            <a:extLst>
              <a:ext uri="{FF2B5EF4-FFF2-40B4-BE49-F238E27FC236}">
                <a16:creationId xmlns:a16="http://schemas.microsoft.com/office/drawing/2014/main" id="{87DDB833-8ED7-978E-5123-10D49DE4D685}"/>
              </a:ext>
            </a:extLst>
          </p:cNvPr>
          <p:cNvGrpSpPr/>
          <p:nvPr/>
        </p:nvGrpSpPr>
        <p:grpSpPr>
          <a:xfrm>
            <a:off x="6085709" y="4263378"/>
            <a:ext cx="2333615" cy="1743676"/>
            <a:chOff x="914399" y="4358719"/>
            <a:chExt cx="2333615" cy="1743676"/>
          </a:xfrm>
        </p:grpSpPr>
        <p:sp>
          <p:nvSpPr>
            <p:cNvPr id="18" name="TextBox 17">
              <a:extLst>
                <a:ext uri="{FF2B5EF4-FFF2-40B4-BE49-F238E27FC236}">
                  <a16:creationId xmlns:a16="http://schemas.microsoft.com/office/drawing/2014/main" id="{D2E6BA49-C3F7-232C-B930-B046B47576C8}"/>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bg2"/>
                  </a:solidFill>
                </a:rPr>
                <a:t>Problem #3</a:t>
              </a:r>
              <a:endParaRPr lang="en-CA" dirty="0">
                <a:solidFill>
                  <a:schemeClr val="bg2"/>
                </a:solidFill>
              </a:endParaRPr>
            </a:p>
          </p:txBody>
        </p:sp>
        <p:sp>
          <p:nvSpPr>
            <p:cNvPr id="19" name="TextBox 18">
              <a:extLst>
                <a:ext uri="{FF2B5EF4-FFF2-40B4-BE49-F238E27FC236}">
                  <a16:creationId xmlns:a16="http://schemas.microsoft.com/office/drawing/2014/main" id="{BE0F087D-E1C1-B9A3-AD4D-628AED5ECD61}"/>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pic>
        <p:nvPicPr>
          <p:cNvPr id="10" name="Picture Placeholder 9" descr="A child with his hand on his head&#10;&#10;AI-generated content may be incorrect.">
            <a:extLst>
              <a:ext uri="{FF2B5EF4-FFF2-40B4-BE49-F238E27FC236}">
                <a16:creationId xmlns:a16="http://schemas.microsoft.com/office/drawing/2014/main" id="{BC0B64D3-5C51-990C-61EB-CA9215B0BDE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grpSp>
        <p:nvGrpSpPr>
          <p:cNvPr id="5" name="Group 4">
            <a:extLst>
              <a:ext uri="{FF2B5EF4-FFF2-40B4-BE49-F238E27FC236}">
                <a16:creationId xmlns:a16="http://schemas.microsoft.com/office/drawing/2014/main" id="{A589B969-0C6C-9ECA-6D5B-E4E499750BE3}"/>
              </a:ext>
            </a:extLst>
          </p:cNvPr>
          <p:cNvGrpSpPr/>
          <p:nvPr/>
        </p:nvGrpSpPr>
        <p:grpSpPr>
          <a:xfrm>
            <a:off x="9674332" y="4974933"/>
            <a:ext cx="1012592" cy="1004462"/>
            <a:chOff x="6104184" y="3408943"/>
            <a:chExt cx="2412709" cy="2393339"/>
          </a:xfrm>
        </p:grpSpPr>
        <p:sp>
          <p:nvSpPr>
            <p:cNvPr id="6" name="Oval 5">
              <a:extLst>
                <a:ext uri="{FF2B5EF4-FFF2-40B4-BE49-F238E27FC236}">
                  <a16:creationId xmlns:a16="http://schemas.microsoft.com/office/drawing/2014/main" id="{6B2D570B-6663-B54A-2FB3-4F1ADF0AA87E}"/>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293898F1-BBC5-AF6F-72DE-E47D74296494}"/>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1851794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2A6F8-212A-4E09-2B20-F4176E0534D5}"/>
              </a:ext>
            </a:extLst>
          </p:cNvPr>
          <p:cNvSpPr>
            <a:spLocks noGrp="1"/>
          </p:cNvSpPr>
          <p:nvPr>
            <p:ph type="title"/>
          </p:nvPr>
        </p:nvSpPr>
        <p:spPr/>
        <p:txBody>
          <a:bodyPr/>
          <a:lstStyle/>
          <a:p>
            <a:r>
              <a:rPr lang="en-CA" sz="6600" dirty="0"/>
              <a:t>Problem</a:t>
            </a:r>
          </a:p>
        </p:txBody>
      </p:sp>
      <p:sp>
        <p:nvSpPr>
          <p:cNvPr id="3" name="Footer Placeholder 2">
            <a:extLst>
              <a:ext uri="{FF2B5EF4-FFF2-40B4-BE49-F238E27FC236}">
                <a16:creationId xmlns:a16="http://schemas.microsoft.com/office/drawing/2014/main" id="{7A938F8F-41F5-8233-16D3-0FCE25FD69A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569EF34-B079-984A-4E90-32D422AE61E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5</a:t>
            </a:fld>
            <a:endParaRPr lang="en-IN" dirty="0"/>
          </a:p>
        </p:txBody>
      </p:sp>
      <p:graphicFrame>
        <p:nvGraphicFramePr>
          <p:cNvPr id="8" name="Table 7">
            <a:extLst>
              <a:ext uri="{FF2B5EF4-FFF2-40B4-BE49-F238E27FC236}">
                <a16:creationId xmlns:a16="http://schemas.microsoft.com/office/drawing/2014/main" id="{316DB8F9-4442-1B93-3358-50F3E9B35931}"/>
              </a:ext>
            </a:extLst>
          </p:cNvPr>
          <p:cNvGraphicFramePr>
            <a:graphicFrameLocks noGrp="1"/>
          </p:cNvGraphicFramePr>
          <p:nvPr>
            <p:extLst>
              <p:ext uri="{D42A27DB-BD31-4B8C-83A1-F6EECF244321}">
                <p14:modId xmlns:p14="http://schemas.microsoft.com/office/powerpoint/2010/main" val="3398681195"/>
              </p:ext>
            </p:extLst>
          </p:nvPr>
        </p:nvGraphicFramePr>
        <p:xfrm>
          <a:off x="953126" y="3015344"/>
          <a:ext cx="10858178" cy="3309258"/>
        </p:xfrm>
        <a:graphic>
          <a:graphicData uri="http://schemas.openxmlformats.org/drawingml/2006/table">
            <a:tbl>
              <a:tblPr/>
              <a:tblGrid>
                <a:gridCol w="4838074">
                  <a:extLst>
                    <a:ext uri="{9D8B030D-6E8A-4147-A177-3AD203B41FA5}">
                      <a16:colId xmlns:a16="http://schemas.microsoft.com/office/drawing/2014/main" val="993318772"/>
                    </a:ext>
                  </a:extLst>
                </a:gridCol>
                <a:gridCol w="6020104">
                  <a:extLst>
                    <a:ext uri="{9D8B030D-6E8A-4147-A177-3AD203B41FA5}">
                      <a16:colId xmlns:a16="http://schemas.microsoft.com/office/drawing/2014/main" val="157551023"/>
                    </a:ext>
                  </a:extLst>
                </a:gridCol>
              </a:tblGrid>
              <a:tr h="551543">
                <a:tc>
                  <a:txBody>
                    <a:bodyPr/>
                    <a:lstStyle/>
                    <a:p>
                      <a:pPr algn="l"/>
                      <a:r>
                        <a:rPr lang="en-CA" sz="2000" b="0" dirty="0">
                          <a:solidFill>
                            <a:schemeClr val="bg2"/>
                          </a:solidFill>
                          <a:effectLst/>
                          <a:latin typeface="+mj-lt"/>
                        </a:rPr>
                        <a:t>Pain Points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sz="2000" b="0" dirty="0">
                          <a:solidFill>
                            <a:schemeClr val="bg2"/>
                          </a:solidFill>
                          <a:effectLst/>
                          <a:latin typeface="+mj-lt"/>
                        </a:rPr>
                        <a:t>Impact</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84441101"/>
                  </a:ext>
                </a:extLst>
              </a:tr>
              <a:tr h="551543">
                <a:tc>
                  <a:txBody>
                    <a:bodyPr/>
                    <a:lstStyle/>
                    <a:p>
                      <a:r>
                        <a:rPr lang="en-CA" sz="1400" dirty="0">
                          <a:solidFill>
                            <a:schemeClr val="bg2"/>
                          </a:solidFill>
                          <a:effectLst/>
                        </a:rPr>
                        <a:t>Time-consuming processes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Reduced productivity</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551543">
                <a:tc>
                  <a:txBody>
                    <a:bodyPr/>
                    <a:lstStyle/>
                    <a:p>
                      <a:r>
                        <a:rPr lang="en-CA" sz="1400" dirty="0">
                          <a:solidFill>
                            <a:schemeClr val="bg2"/>
                          </a:solidFill>
                          <a:effectLst/>
                        </a:rPr>
                        <a:t>Manual data entry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Increased risk of errors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551543">
                <a:tc>
                  <a:txBody>
                    <a:bodyPr/>
                    <a:lstStyle/>
                    <a:p>
                      <a:r>
                        <a:rPr lang="en-CA" sz="1400" dirty="0">
                          <a:solidFill>
                            <a:schemeClr val="bg2"/>
                          </a:solidFill>
                          <a:effectLst/>
                        </a:rPr>
                        <a:t>Lack of real-time insights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Missed opportunities for growth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r h="551543">
                <a:tc>
                  <a:txBody>
                    <a:bodyPr/>
                    <a:lstStyle/>
                    <a:p>
                      <a:r>
                        <a:rPr kumimoji="0" lang="en-CA" sz="1400" b="0" i="0" u="none" strike="noStrike" kern="1200" cap="none" spc="0" normalizeH="0" baseline="0" noProof="0" dirty="0">
                          <a:ln>
                            <a:noFill/>
                          </a:ln>
                          <a:solidFill>
                            <a:schemeClr val="bg2"/>
                          </a:solidFill>
                          <a:effectLst/>
                          <a:uLnTx/>
                          <a:uFillTx/>
                          <a:latin typeface="Century Gothic"/>
                          <a:ea typeface="+mn-ea"/>
                          <a:cs typeface="Aparajita" panose="02020603050405020304" pitchFamily="18" charset="0"/>
                        </a:rPr>
                        <a:t>Lorem ipsum dolor </a:t>
                      </a:r>
                      <a:endParaRPr lang="en-CA" sz="1400" dirty="0">
                        <a:solidFill>
                          <a:schemeClr val="bg2"/>
                        </a:solidFill>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chemeClr val="bg2"/>
                          </a:solidFill>
                          <a:effectLst/>
                          <a:uLnTx/>
                          <a:uFillTx/>
                          <a:latin typeface="Century Gothic"/>
                          <a:ea typeface="+mn-ea"/>
                          <a:cs typeface="Aparajita" panose="02020603050405020304" pitchFamily="18" charset="0"/>
                        </a:rPr>
                        <a:t>Lorem ipsum dolor </a:t>
                      </a:r>
                      <a:endParaRPr lang="en-CA" sz="1400" dirty="0">
                        <a:solidFill>
                          <a:schemeClr val="bg2"/>
                        </a:solidFill>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3656715"/>
                  </a:ext>
                </a:extLst>
              </a:tr>
              <a:tr h="551543">
                <a:tc>
                  <a:txBody>
                    <a:bodyPr/>
                    <a:lstStyle/>
                    <a:p>
                      <a:r>
                        <a:rPr kumimoji="0" lang="en-CA" sz="1400" b="0" i="0" u="none" strike="noStrike" kern="1200" cap="none" spc="0" normalizeH="0" baseline="0" noProof="0" dirty="0">
                          <a:ln>
                            <a:noFill/>
                          </a:ln>
                          <a:solidFill>
                            <a:schemeClr val="bg2"/>
                          </a:solidFill>
                          <a:effectLst/>
                          <a:uLnTx/>
                          <a:uFillTx/>
                          <a:latin typeface="Century Gothic"/>
                          <a:ea typeface="+mn-ea"/>
                          <a:cs typeface="Aparajita" panose="02020603050405020304" pitchFamily="18" charset="0"/>
                        </a:rPr>
                        <a:t>Lorem ipsum dolor </a:t>
                      </a:r>
                      <a:endParaRPr lang="en-CA" sz="1400" dirty="0">
                        <a:solidFill>
                          <a:schemeClr val="bg2"/>
                        </a:solidFill>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chemeClr val="bg2"/>
                          </a:solidFill>
                          <a:effectLst/>
                          <a:uLnTx/>
                          <a:uFillTx/>
                          <a:latin typeface="Century Gothic"/>
                          <a:ea typeface="+mn-ea"/>
                          <a:cs typeface="Aparajita" panose="02020603050405020304" pitchFamily="18" charset="0"/>
                        </a:rPr>
                        <a:t>Lorem ipsum dolor </a:t>
                      </a:r>
                      <a:endParaRPr lang="en-CA" sz="1400" dirty="0">
                        <a:solidFill>
                          <a:schemeClr val="bg2"/>
                        </a:solidFill>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531284"/>
                  </a:ext>
                </a:extLst>
              </a:tr>
            </a:tbl>
          </a:graphicData>
        </a:graphic>
      </p:graphicFrame>
      <p:pic>
        <p:nvPicPr>
          <p:cNvPr id="10" name="Picture Placeholder 9" descr="A person holding her chest&#10;&#10;AI-generated content may be incorrect.">
            <a:extLst>
              <a:ext uri="{FF2B5EF4-FFF2-40B4-BE49-F238E27FC236}">
                <a16:creationId xmlns:a16="http://schemas.microsoft.com/office/drawing/2014/main" id="{867F9688-57D9-0F02-7EBA-B986CA5BD2FB}"/>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grpSp>
        <p:nvGrpSpPr>
          <p:cNvPr id="5" name="Group 4">
            <a:extLst>
              <a:ext uri="{FF2B5EF4-FFF2-40B4-BE49-F238E27FC236}">
                <a16:creationId xmlns:a16="http://schemas.microsoft.com/office/drawing/2014/main" id="{5408F76F-A451-10B2-D469-E008B0BD4EC0}"/>
              </a:ext>
            </a:extLst>
          </p:cNvPr>
          <p:cNvGrpSpPr/>
          <p:nvPr/>
        </p:nvGrpSpPr>
        <p:grpSpPr>
          <a:xfrm>
            <a:off x="5006163" y="1319300"/>
            <a:ext cx="1549650" cy="1537208"/>
            <a:chOff x="6104184" y="3408943"/>
            <a:chExt cx="2412709" cy="2393339"/>
          </a:xfrm>
        </p:grpSpPr>
        <p:sp>
          <p:nvSpPr>
            <p:cNvPr id="6" name="Oval 5">
              <a:extLst>
                <a:ext uri="{FF2B5EF4-FFF2-40B4-BE49-F238E27FC236}">
                  <a16:creationId xmlns:a16="http://schemas.microsoft.com/office/drawing/2014/main" id="{E1EC5509-D47A-2F9D-7065-963FC78110F2}"/>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A65A754C-162E-CB2D-AA24-2FA8C9FBB52B}"/>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1839365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27C6A7-29B2-0E13-D114-095DA567C55F}"/>
              </a:ext>
            </a:extLst>
          </p:cNvPr>
          <p:cNvGrpSpPr/>
          <p:nvPr/>
        </p:nvGrpSpPr>
        <p:grpSpPr>
          <a:xfrm>
            <a:off x="4322562" y="1017537"/>
            <a:ext cx="1335198" cy="1324480"/>
            <a:chOff x="6104184" y="3408943"/>
            <a:chExt cx="2412709" cy="2393339"/>
          </a:xfrm>
        </p:grpSpPr>
        <p:sp>
          <p:nvSpPr>
            <p:cNvPr id="6" name="Oval 5">
              <a:extLst>
                <a:ext uri="{FF2B5EF4-FFF2-40B4-BE49-F238E27FC236}">
                  <a16:creationId xmlns:a16="http://schemas.microsoft.com/office/drawing/2014/main" id="{7C826B8B-7913-1511-A962-D5838F3BAEE8}"/>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50DE85E8-D611-84F8-5F3C-65A4B7F857B7}"/>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
        <p:nvSpPr>
          <p:cNvPr id="2" name="Title 1">
            <a:extLst>
              <a:ext uri="{FF2B5EF4-FFF2-40B4-BE49-F238E27FC236}">
                <a16:creationId xmlns:a16="http://schemas.microsoft.com/office/drawing/2014/main" id="{839B814B-D3BC-56FD-66BF-255350A26113}"/>
              </a:ext>
            </a:extLst>
          </p:cNvPr>
          <p:cNvSpPr>
            <a:spLocks noGrp="1"/>
          </p:cNvSpPr>
          <p:nvPr>
            <p:ph type="title"/>
          </p:nvPr>
        </p:nvSpPr>
        <p:spPr/>
        <p:txBody>
          <a:bodyPr/>
          <a:lstStyle/>
          <a:p>
            <a:r>
              <a:rPr lang="en-CA" sz="6600" dirty="0"/>
              <a:t>Solution</a:t>
            </a:r>
          </a:p>
        </p:txBody>
      </p:sp>
      <p:sp>
        <p:nvSpPr>
          <p:cNvPr id="3" name="Footer Placeholder 2">
            <a:extLst>
              <a:ext uri="{FF2B5EF4-FFF2-40B4-BE49-F238E27FC236}">
                <a16:creationId xmlns:a16="http://schemas.microsoft.com/office/drawing/2014/main" id="{F4478D86-F51F-A6A5-D30B-80CA0EDAD64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4C6C520-B1CE-ADC3-6F2C-079C0E513AA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6</a:t>
            </a:fld>
            <a:endParaRPr lang="en-IN" dirty="0"/>
          </a:p>
        </p:txBody>
      </p:sp>
      <p:grpSp>
        <p:nvGrpSpPr>
          <p:cNvPr id="26" name="Group 25">
            <a:extLst>
              <a:ext uri="{FF2B5EF4-FFF2-40B4-BE49-F238E27FC236}">
                <a16:creationId xmlns:a16="http://schemas.microsoft.com/office/drawing/2014/main" id="{2241F65A-B644-BA7F-FC2A-25C99968AA08}"/>
              </a:ext>
            </a:extLst>
          </p:cNvPr>
          <p:cNvGrpSpPr/>
          <p:nvPr/>
        </p:nvGrpSpPr>
        <p:grpSpPr>
          <a:xfrm>
            <a:off x="6085709" y="1468524"/>
            <a:ext cx="5523129" cy="2024916"/>
            <a:chOff x="6085709" y="1468524"/>
            <a:chExt cx="5523129" cy="2024916"/>
          </a:xfrm>
        </p:grpSpPr>
        <p:grpSp>
          <p:nvGrpSpPr>
            <p:cNvPr id="20" name="Group 19">
              <a:extLst>
                <a:ext uri="{FF2B5EF4-FFF2-40B4-BE49-F238E27FC236}">
                  <a16:creationId xmlns:a16="http://schemas.microsoft.com/office/drawing/2014/main" id="{2D7155C2-CE80-DE86-B7A3-B8899C1E7211}"/>
                </a:ext>
              </a:extLst>
            </p:cNvPr>
            <p:cNvGrpSpPr/>
            <p:nvPr/>
          </p:nvGrpSpPr>
          <p:grpSpPr>
            <a:xfrm>
              <a:off x="6085709" y="1468524"/>
              <a:ext cx="2333615" cy="2024916"/>
              <a:chOff x="6085709" y="1468524"/>
              <a:chExt cx="2333615" cy="2024916"/>
            </a:xfrm>
          </p:grpSpPr>
          <p:grpSp>
            <p:nvGrpSpPr>
              <p:cNvPr id="8" name="Group 7">
                <a:extLst>
                  <a:ext uri="{FF2B5EF4-FFF2-40B4-BE49-F238E27FC236}">
                    <a16:creationId xmlns:a16="http://schemas.microsoft.com/office/drawing/2014/main" id="{8C49B38E-37DC-CC1C-EFA1-EF2EEEEBEA87}"/>
                  </a:ext>
                </a:extLst>
              </p:cNvPr>
              <p:cNvGrpSpPr/>
              <p:nvPr/>
            </p:nvGrpSpPr>
            <p:grpSpPr>
              <a:xfrm>
                <a:off x="6085709" y="1468524"/>
                <a:ext cx="2333615" cy="1743676"/>
                <a:chOff x="914399" y="4358719"/>
                <a:chExt cx="2333615" cy="1743676"/>
              </a:xfrm>
            </p:grpSpPr>
            <p:sp>
              <p:nvSpPr>
                <p:cNvPr id="9" name="TextBox 8">
                  <a:extLst>
                    <a:ext uri="{FF2B5EF4-FFF2-40B4-BE49-F238E27FC236}">
                      <a16:creationId xmlns:a16="http://schemas.microsoft.com/office/drawing/2014/main" id="{4B84BDBD-961F-B0C1-D0E1-F044622B253B}"/>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bg2"/>
                      </a:solidFill>
                    </a:rPr>
                    <a:t>Solution #1</a:t>
                  </a:r>
                  <a:endParaRPr lang="en-CA" dirty="0">
                    <a:solidFill>
                      <a:schemeClr val="bg2"/>
                    </a:solidFill>
                  </a:endParaRPr>
                </a:p>
              </p:txBody>
            </p:sp>
            <p:sp>
              <p:nvSpPr>
                <p:cNvPr id="10" name="TextBox 9">
                  <a:extLst>
                    <a:ext uri="{FF2B5EF4-FFF2-40B4-BE49-F238E27FC236}">
                      <a16:creationId xmlns:a16="http://schemas.microsoft.com/office/drawing/2014/main" id="{BC702741-157E-F526-E667-2EF0A2761CC6}"/>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cxnSp>
            <p:nvCxnSpPr>
              <p:cNvPr id="18" name="Straight Connector 17">
                <a:extLst>
                  <a:ext uri="{FF2B5EF4-FFF2-40B4-BE49-F238E27FC236}">
                    <a16:creationId xmlns:a16="http://schemas.microsoft.com/office/drawing/2014/main" id="{895E210A-8133-2B30-0ABA-FABA3A2FC171}"/>
                  </a:ext>
                </a:extLst>
              </p:cNvPr>
              <p:cNvCxnSpPr>
                <a:cxnSpLocks/>
              </p:cNvCxnSpPr>
              <p:nvPr/>
            </p:nvCxnSpPr>
            <p:spPr>
              <a:xfrm>
                <a:off x="6085709" y="3493440"/>
                <a:ext cx="115651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A16338C8-42C2-723E-45E1-C2F42EDDA7B8}"/>
                </a:ext>
              </a:extLst>
            </p:cNvPr>
            <p:cNvGrpSpPr/>
            <p:nvPr/>
          </p:nvGrpSpPr>
          <p:grpSpPr>
            <a:xfrm>
              <a:off x="9275223" y="1468524"/>
              <a:ext cx="2333615" cy="2024916"/>
              <a:chOff x="6085709" y="1468524"/>
              <a:chExt cx="2333615" cy="2024916"/>
            </a:xfrm>
          </p:grpSpPr>
          <p:grpSp>
            <p:nvGrpSpPr>
              <p:cNvPr id="22" name="Group 21">
                <a:extLst>
                  <a:ext uri="{FF2B5EF4-FFF2-40B4-BE49-F238E27FC236}">
                    <a16:creationId xmlns:a16="http://schemas.microsoft.com/office/drawing/2014/main" id="{E14104E1-C8A7-A23D-5D4D-D7C7A1F24B44}"/>
                  </a:ext>
                </a:extLst>
              </p:cNvPr>
              <p:cNvGrpSpPr/>
              <p:nvPr/>
            </p:nvGrpSpPr>
            <p:grpSpPr>
              <a:xfrm>
                <a:off x="6085709" y="1468524"/>
                <a:ext cx="2333615" cy="1743676"/>
                <a:chOff x="914399" y="4358719"/>
                <a:chExt cx="2333615" cy="1743676"/>
              </a:xfrm>
            </p:grpSpPr>
            <p:sp>
              <p:nvSpPr>
                <p:cNvPr id="24" name="TextBox 23">
                  <a:extLst>
                    <a:ext uri="{FF2B5EF4-FFF2-40B4-BE49-F238E27FC236}">
                      <a16:creationId xmlns:a16="http://schemas.microsoft.com/office/drawing/2014/main" id="{500195F4-AE3B-8A11-3E75-4B240F0F320E}"/>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bg2"/>
                      </a:solidFill>
                    </a:rPr>
                    <a:t>Solution #2</a:t>
                  </a:r>
                  <a:endParaRPr lang="en-CA" dirty="0">
                    <a:solidFill>
                      <a:schemeClr val="bg2"/>
                    </a:solidFill>
                  </a:endParaRPr>
                </a:p>
              </p:txBody>
            </p:sp>
            <p:sp>
              <p:nvSpPr>
                <p:cNvPr id="25" name="TextBox 24">
                  <a:extLst>
                    <a:ext uri="{FF2B5EF4-FFF2-40B4-BE49-F238E27FC236}">
                      <a16:creationId xmlns:a16="http://schemas.microsoft.com/office/drawing/2014/main" id="{7218329D-E265-DFA3-4F2B-F4D39E8134A1}"/>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cxnSp>
            <p:nvCxnSpPr>
              <p:cNvPr id="23" name="Straight Connector 22">
                <a:extLst>
                  <a:ext uri="{FF2B5EF4-FFF2-40B4-BE49-F238E27FC236}">
                    <a16:creationId xmlns:a16="http://schemas.microsoft.com/office/drawing/2014/main" id="{5BB00CC4-ED7D-3689-E711-925F5DC25A51}"/>
                  </a:ext>
                </a:extLst>
              </p:cNvPr>
              <p:cNvCxnSpPr>
                <a:cxnSpLocks/>
              </p:cNvCxnSpPr>
              <p:nvPr/>
            </p:nvCxnSpPr>
            <p:spPr>
              <a:xfrm>
                <a:off x="6085709" y="3493440"/>
                <a:ext cx="115651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F5DA5E79-46C5-9DF8-F1EC-0B934BCF612C}"/>
              </a:ext>
            </a:extLst>
          </p:cNvPr>
          <p:cNvGrpSpPr/>
          <p:nvPr/>
        </p:nvGrpSpPr>
        <p:grpSpPr>
          <a:xfrm>
            <a:off x="6096000" y="3868901"/>
            <a:ext cx="5523129" cy="2024916"/>
            <a:chOff x="6085709" y="1468524"/>
            <a:chExt cx="5523129" cy="2024916"/>
          </a:xfrm>
        </p:grpSpPr>
        <p:grpSp>
          <p:nvGrpSpPr>
            <p:cNvPr id="28" name="Group 27">
              <a:extLst>
                <a:ext uri="{FF2B5EF4-FFF2-40B4-BE49-F238E27FC236}">
                  <a16:creationId xmlns:a16="http://schemas.microsoft.com/office/drawing/2014/main" id="{6A3DFCE3-E958-28F2-897D-0F80E57901BD}"/>
                </a:ext>
              </a:extLst>
            </p:cNvPr>
            <p:cNvGrpSpPr/>
            <p:nvPr/>
          </p:nvGrpSpPr>
          <p:grpSpPr>
            <a:xfrm>
              <a:off x="6085709" y="1468524"/>
              <a:ext cx="2333615" cy="2024916"/>
              <a:chOff x="6085709" y="1468524"/>
              <a:chExt cx="2333615" cy="2024916"/>
            </a:xfrm>
          </p:grpSpPr>
          <p:grpSp>
            <p:nvGrpSpPr>
              <p:cNvPr id="34" name="Group 33">
                <a:extLst>
                  <a:ext uri="{FF2B5EF4-FFF2-40B4-BE49-F238E27FC236}">
                    <a16:creationId xmlns:a16="http://schemas.microsoft.com/office/drawing/2014/main" id="{B7870501-04A7-C26D-2BD6-029BDE3D3B71}"/>
                  </a:ext>
                </a:extLst>
              </p:cNvPr>
              <p:cNvGrpSpPr/>
              <p:nvPr/>
            </p:nvGrpSpPr>
            <p:grpSpPr>
              <a:xfrm>
                <a:off x="6085709" y="1468524"/>
                <a:ext cx="2333615" cy="1743676"/>
                <a:chOff x="914399" y="4358719"/>
                <a:chExt cx="2333615" cy="1743676"/>
              </a:xfrm>
            </p:grpSpPr>
            <p:sp>
              <p:nvSpPr>
                <p:cNvPr id="36" name="TextBox 35">
                  <a:extLst>
                    <a:ext uri="{FF2B5EF4-FFF2-40B4-BE49-F238E27FC236}">
                      <a16:creationId xmlns:a16="http://schemas.microsoft.com/office/drawing/2014/main" id="{BA0309EF-29EC-B6CD-C992-5DA4414A1D0F}"/>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bg2"/>
                      </a:solidFill>
                    </a:rPr>
                    <a:t>Solution #3</a:t>
                  </a:r>
                  <a:endParaRPr lang="en-CA" dirty="0">
                    <a:solidFill>
                      <a:schemeClr val="bg2"/>
                    </a:solidFill>
                  </a:endParaRPr>
                </a:p>
              </p:txBody>
            </p:sp>
            <p:sp>
              <p:nvSpPr>
                <p:cNvPr id="37" name="TextBox 36">
                  <a:extLst>
                    <a:ext uri="{FF2B5EF4-FFF2-40B4-BE49-F238E27FC236}">
                      <a16:creationId xmlns:a16="http://schemas.microsoft.com/office/drawing/2014/main" id="{AADAF6F7-2784-5770-AA16-D44770D49513}"/>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cxnSp>
            <p:nvCxnSpPr>
              <p:cNvPr id="35" name="Straight Connector 34">
                <a:extLst>
                  <a:ext uri="{FF2B5EF4-FFF2-40B4-BE49-F238E27FC236}">
                    <a16:creationId xmlns:a16="http://schemas.microsoft.com/office/drawing/2014/main" id="{328BF704-28FA-67A0-9918-83B5B95B5BDD}"/>
                  </a:ext>
                </a:extLst>
              </p:cNvPr>
              <p:cNvCxnSpPr>
                <a:cxnSpLocks/>
              </p:cNvCxnSpPr>
              <p:nvPr/>
            </p:nvCxnSpPr>
            <p:spPr>
              <a:xfrm>
                <a:off x="6085709" y="3493440"/>
                <a:ext cx="115651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92D3BB8D-2839-DBB8-3B5C-191663281ED6}"/>
                </a:ext>
              </a:extLst>
            </p:cNvPr>
            <p:cNvGrpSpPr/>
            <p:nvPr/>
          </p:nvGrpSpPr>
          <p:grpSpPr>
            <a:xfrm>
              <a:off x="9275223" y="1468524"/>
              <a:ext cx="2333615" cy="2024916"/>
              <a:chOff x="6085709" y="1468524"/>
              <a:chExt cx="2333615" cy="2024916"/>
            </a:xfrm>
          </p:grpSpPr>
          <p:grpSp>
            <p:nvGrpSpPr>
              <p:cNvPr id="30" name="Group 29">
                <a:extLst>
                  <a:ext uri="{FF2B5EF4-FFF2-40B4-BE49-F238E27FC236}">
                    <a16:creationId xmlns:a16="http://schemas.microsoft.com/office/drawing/2014/main" id="{3A693FB9-5D79-CDD1-125D-E3F1FC67CE87}"/>
                  </a:ext>
                </a:extLst>
              </p:cNvPr>
              <p:cNvGrpSpPr/>
              <p:nvPr/>
            </p:nvGrpSpPr>
            <p:grpSpPr>
              <a:xfrm>
                <a:off x="6085709" y="1468524"/>
                <a:ext cx="2333615" cy="1743676"/>
                <a:chOff x="914399" y="4358719"/>
                <a:chExt cx="2333615" cy="1743676"/>
              </a:xfrm>
            </p:grpSpPr>
            <p:sp>
              <p:nvSpPr>
                <p:cNvPr id="32" name="TextBox 31">
                  <a:extLst>
                    <a:ext uri="{FF2B5EF4-FFF2-40B4-BE49-F238E27FC236}">
                      <a16:creationId xmlns:a16="http://schemas.microsoft.com/office/drawing/2014/main" id="{0FE85FE9-1334-D7F0-7C1A-30335D40D56F}"/>
                    </a:ext>
                  </a:extLst>
                </p:cNvPr>
                <p:cNvSpPr txBox="1"/>
                <p:nvPr/>
              </p:nvSpPr>
              <p:spPr>
                <a:xfrm>
                  <a:off x="914399" y="4358719"/>
                  <a:ext cx="2081905" cy="369332"/>
                </a:xfrm>
                <a:prstGeom prst="rect">
                  <a:avLst/>
                </a:prstGeom>
                <a:noFill/>
              </p:spPr>
              <p:txBody>
                <a:bodyPr wrap="square">
                  <a:spAutoFit/>
                </a:bodyPr>
                <a:lstStyle/>
                <a:p>
                  <a:r>
                    <a:rPr lang="en-CA" sz="1800" dirty="0">
                      <a:solidFill>
                        <a:schemeClr val="bg2"/>
                      </a:solidFill>
                    </a:rPr>
                    <a:t>Solution #4</a:t>
                  </a:r>
                  <a:endParaRPr lang="en-CA" dirty="0">
                    <a:solidFill>
                      <a:schemeClr val="bg2"/>
                    </a:solidFill>
                  </a:endParaRPr>
                </a:p>
              </p:txBody>
            </p:sp>
            <p:sp>
              <p:nvSpPr>
                <p:cNvPr id="33" name="TextBox 32">
                  <a:extLst>
                    <a:ext uri="{FF2B5EF4-FFF2-40B4-BE49-F238E27FC236}">
                      <a16:creationId xmlns:a16="http://schemas.microsoft.com/office/drawing/2014/main" id="{9FABA2DE-C7EA-1F53-4C91-9EA5010E7E1A}"/>
                    </a:ext>
                  </a:extLst>
                </p:cNvPr>
                <p:cNvSpPr txBox="1"/>
                <p:nvPr/>
              </p:nvSpPr>
              <p:spPr>
                <a:xfrm>
                  <a:off x="914399" y="4717400"/>
                  <a:ext cx="2333615" cy="1384995"/>
                </a:xfrm>
                <a:prstGeom prst="rect">
                  <a:avLst/>
                </a:prstGeom>
                <a:noFill/>
              </p:spPr>
              <p:txBody>
                <a:bodyPr wrap="square">
                  <a:spAutoFit/>
                </a:bodyPr>
                <a:lstStyle/>
                <a:p>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r>
                    <a:rPr lang="en-CA" sz="1200" dirty="0">
                      <a:solidFill>
                        <a:schemeClr val="bg2"/>
                      </a:solidFill>
                      <a:cs typeface="Aparajita" panose="02020603050405020304" pitchFamily="18" charset="0"/>
                    </a:rPr>
                    <a:t> </a:t>
                  </a:r>
                  <a:endParaRPr lang="en-CA" sz="1200" dirty="0">
                    <a:solidFill>
                      <a:schemeClr val="bg2"/>
                    </a:solidFill>
                  </a:endParaRPr>
                </a:p>
              </p:txBody>
            </p:sp>
          </p:grpSp>
          <p:cxnSp>
            <p:nvCxnSpPr>
              <p:cNvPr id="31" name="Straight Connector 30">
                <a:extLst>
                  <a:ext uri="{FF2B5EF4-FFF2-40B4-BE49-F238E27FC236}">
                    <a16:creationId xmlns:a16="http://schemas.microsoft.com/office/drawing/2014/main" id="{FCDCB038-EB9F-F8F1-174D-89AEC2466078}"/>
                  </a:ext>
                </a:extLst>
              </p:cNvPr>
              <p:cNvCxnSpPr>
                <a:cxnSpLocks/>
              </p:cNvCxnSpPr>
              <p:nvPr/>
            </p:nvCxnSpPr>
            <p:spPr>
              <a:xfrm>
                <a:off x="6085709" y="3493440"/>
                <a:ext cx="115651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grpSp>
      <p:grpSp>
        <p:nvGrpSpPr>
          <p:cNvPr id="40" name="Group 39">
            <a:extLst>
              <a:ext uri="{FF2B5EF4-FFF2-40B4-BE49-F238E27FC236}">
                <a16:creationId xmlns:a16="http://schemas.microsoft.com/office/drawing/2014/main" id="{25EB66D2-269F-4070-981E-C114E1284614}"/>
              </a:ext>
            </a:extLst>
          </p:cNvPr>
          <p:cNvGrpSpPr/>
          <p:nvPr/>
        </p:nvGrpSpPr>
        <p:grpSpPr>
          <a:xfrm>
            <a:off x="840508" y="4458204"/>
            <a:ext cx="5052292" cy="1776726"/>
            <a:chOff x="840508" y="4458204"/>
            <a:chExt cx="5052292" cy="1776726"/>
          </a:xfrm>
        </p:grpSpPr>
        <p:sp>
          <p:nvSpPr>
            <p:cNvPr id="39" name="Rectangle 38">
              <a:extLst>
                <a:ext uri="{FF2B5EF4-FFF2-40B4-BE49-F238E27FC236}">
                  <a16:creationId xmlns:a16="http://schemas.microsoft.com/office/drawing/2014/main" id="{0F58490B-157A-7CA3-2703-A5FA7F66CA84}"/>
                </a:ext>
              </a:extLst>
            </p:cNvPr>
            <p:cNvSpPr/>
            <p:nvPr/>
          </p:nvSpPr>
          <p:spPr>
            <a:xfrm>
              <a:off x="840508" y="4458204"/>
              <a:ext cx="5052292" cy="17767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38" name="TextBox 37">
              <a:extLst>
                <a:ext uri="{FF2B5EF4-FFF2-40B4-BE49-F238E27FC236}">
                  <a16:creationId xmlns:a16="http://schemas.microsoft.com/office/drawing/2014/main" id="{97706762-F3B4-2EFB-BC13-6A06296C0175}"/>
                </a:ext>
              </a:extLst>
            </p:cNvPr>
            <p:cNvSpPr txBox="1"/>
            <p:nvPr/>
          </p:nvSpPr>
          <p:spPr>
            <a:xfrm>
              <a:off x="840508" y="4674556"/>
              <a:ext cx="4515263" cy="1344022"/>
            </a:xfrm>
            <a:prstGeom prst="rect">
              <a:avLst/>
            </a:prstGeom>
            <a:noFill/>
          </p:spPr>
          <p:txBody>
            <a:bodyPr wrap="square">
              <a:spAutoFit/>
            </a:bodyPr>
            <a:lstStyle/>
            <a:p>
              <a:pPr>
                <a:lnSpc>
                  <a:spcPct val="150000"/>
                </a:lnSpc>
              </a:pP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r>
                <a:rPr lang="en-CA" sz="1400" dirty="0">
                  <a:solidFill>
                    <a:schemeClr val="bg2"/>
                  </a:solidFill>
                  <a:cs typeface="Aparajita" panose="02020603050405020304" pitchFamily="18" charset="0"/>
                </a:rPr>
                <a:t> </a:t>
              </a:r>
              <a:endParaRPr lang="en-CA" sz="1400" dirty="0">
                <a:solidFill>
                  <a:schemeClr val="bg2"/>
                </a:solidFill>
              </a:endParaRPr>
            </a:p>
          </p:txBody>
        </p:sp>
      </p:grpSp>
      <p:pic>
        <p:nvPicPr>
          <p:cNvPr id="12" name="Picture Placeholder 11" descr="A hand holding a tablet with a graph and arrow&#10;&#10;AI-generated content may be incorrect.">
            <a:extLst>
              <a:ext uri="{FF2B5EF4-FFF2-40B4-BE49-F238E27FC236}">
                <a16:creationId xmlns:a16="http://schemas.microsoft.com/office/drawing/2014/main" id="{CF06699E-0768-F2F4-6179-7DE98DD447FF}"/>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21473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6DA4D-56CA-F504-B6E8-19D3BE397EE4}"/>
              </a:ext>
            </a:extLst>
          </p:cNvPr>
          <p:cNvSpPr>
            <a:spLocks noGrp="1"/>
          </p:cNvSpPr>
          <p:nvPr>
            <p:ph type="title"/>
          </p:nvPr>
        </p:nvSpPr>
        <p:spPr/>
        <p:txBody>
          <a:bodyPr/>
          <a:lstStyle/>
          <a:p>
            <a:r>
              <a:rPr lang="en-US" sz="4800" dirty="0">
                <a:ea typeface="Public Sans Bold"/>
                <a:cs typeface="Public Sans Bold"/>
                <a:sym typeface="Public Sans Bold"/>
              </a:rPr>
              <a:t>Products And Services</a:t>
            </a:r>
            <a:endParaRPr lang="en-CA" dirty="0"/>
          </a:p>
        </p:txBody>
      </p:sp>
      <p:sp>
        <p:nvSpPr>
          <p:cNvPr id="3" name="Footer Placeholder 2">
            <a:extLst>
              <a:ext uri="{FF2B5EF4-FFF2-40B4-BE49-F238E27FC236}">
                <a16:creationId xmlns:a16="http://schemas.microsoft.com/office/drawing/2014/main" id="{50F4EB59-EF6C-BC1C-5AE6-A0C1ED64A2E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8CAF68E-CE59-43CF-DADA-EC7625F2742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7</a:t>
            </a:fld>
            <a:endParaRPr lang="en-IN" dirty="0"/>
          </a:p>
        </p:txBody>
      </p:sp>
      <p:sp>
        <p:nvSpPr>
          <p:cNvPr id="11" name="TextBox 10">
            <a:extLst>
              <a:ext uri="{FF2B5EF4-FFF2-40B4-BE49-F238E27FC236}">
                <a16:creationId xmlns:a16="http://schemas.microsoft.com/office/drawing/2014/main" id="{FBC5A1B9-AA03-55C2-502E-C786CBA81A2A}"/>
              </a:ext>
            </a:extLst>
          </p:cNvPr>
          <p:cNvSpPr txBox="1"/>
          <p:nvPr/>
        </p:nvSpPr>
        <p:spPr>
          <a:xfrm>
            <a:off x="770093" y="5481378"/>
            <a:ext cx="5325907" cy="830997"/>
          </a:xfrm>
          <a:prstGeom prst="rect">
            <a:avLst/>
          </a:prstGeom>
          <a:noFill/>
        </p:spPr>
        <p:txBody>
          <a:bodyPr wrap="square">
            <a:spAutoFit/>
          </a:bodyPr>
          <a:lstStyle/>
          <a:p>
            <a:r>
              <a:rPr lang="en-US" sz="1600" b="1" i="0" dirty="0">
                <a:solidFill>
                  <a:schemeClr val="bg2"/>
                </a:solidFill>
                <a:effectLst/>
                <a:latin typeface="+mj-lt"/>
              </a:rPr>
              <a:t>Our platform, simplifies financial management for small businesses with features like automated invoicing, expense tracking, and real-time reporting.</a:t>
            </a:r>
            <a:endParaRPr lang="en-CA" sz="1600" b="1" dirty="0">
              <a:solidFill>
                <a:schemeClr val="bg2"/>
              </a:solidFill>
              <a:latin typeface="+mj-lt"/>
            </a:endParaRPr>
          </a:p>
        </p:txBody>
      </p:sp>
      <p:grpSp>
        <p:nvGrpSpPr>
          <p:cNvPr id="17" name="Group 16">
            <a:extLst>
              <a:ext uri="{FF2B5EF4-FFF2-40B4-BE49-F238E27FC236}">
                <a16:creationId xmlns:a16="http://schemas.microsoft.com/office/drawing/2014/main" id="{C525CA9D-ADD3-2963-A45A-46B744AF9460}"/>
              </a:ext>
            </a:extLst>
          </p:cNvPr>
          <p:cNvGrpSpPr/>
          <p:nvPr/>
        </p:nvGrpSpPr>
        <p:grpSpPr>
          <a:xfrm>
            <a:off x="6555813" y="1381546"/>
            <a:ext cx="5210214" cy="4515330"/>
            <a:chOff x="511856" y="1292319"/>
            <a:chExt cx="5210214" cy="4515330"/>
          </a:xfrm>
        </p:grpSpPr>
        <p:grpSp>
          <p:nvGrpSpPr>
            <p:cNvPr id="18" name="Group 17">
              <a:extLst>
                <a:ext uri="{FF2B5EF4-FFF2-40B4-BE49-F238E27FC236}">
                  <a16:creationId xmlns:a16="http://schemas.microsoft.com/office/drawing/2014/main" id="{448E6E6E-CBC6-F30D-6711-87D7F67CB1EE}"/>
                </a:ext>
              </a:extLst>
            </p:cNvPr>
            <p:cNvGrpSpPr/>
            <p:nvPr/>
          </p:nvGrpSpPr>
          <p:grpSpPr>
            <a:xfrm>
              <a:off x="511856" y="1292319"/>
              <a:ext cx="5210214" cy="1366018"/>
              <a:chOff x="1527895" y="2770382"/>
              <a:chExt cx="5210214" cy="1366018"/>
            </a:xfrm>
          </p:grpSpPr>
          <p:sp>
            <p:nvSpPr>
              <p:cNvPr id="33" name="Google Shape;4822;p73">
                <a:extLst>
                  <a:ext uri="{FF2B5EF4-FFF2-40B4-BE49-F238E27FC236}">
                    <a16:creationId xmlns:a16="http://schemas.microsoft.com/office/drawing/2014/main" id="{38079DBE-F612-98A0-BB47-4239A674EDE2}"/>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nvGrpSpPr>
              <p:cNvPr id="34" name="Group 33">
                <a:extLst>
                  <a:ext uri="{FF2B5EF4-FFF2-40B4-BE49-F238E27FC236}">
                    <a16:creationId xmlns:a16="http://schemas.microsoft.com/office/drawing/2014/main" id="{FC1AD12E-A09E-2A56-FDCC-C33943AC25B5}"/>
                  </a:ext>
                </a:extLst>
              </p:cNvPr>
              <p:cNvGrpSpPr/>
              <p:nvPr/>
            </p:nvGrpSpPr>
            <p:grpSpPr>
              <a:xfrm>
                <a:off x="1527895" y="2770382"/>
                <a:ext cx="3624071" cy="828000"/>
                <a:chOff x="444868" y="1359465"/>
                <a:chExt cx="3624071" cy="828000"/>
              </a:xfrm>
            </p:grpSpPr>
            <p:sp>
              <p:nvSpPr>
                <p:cNvPr id="35" name="Google Shape;4547;p70">
                  <a:extLst>
                    <a:ext uri="{FF2B5EF4-FFF2-40B4-BE49-F238E27FC236}">
                      <a16:creationId xmlns:a16="http://schemas.microsoft.com/office/drawing/2014/main" id="{EA82910B-FB62-B4AA-B42C-8CA65F233DEA}"/>
                    </a:ext>
                  </a:extLst>
                </p:cNvPr>
                <p:cNvSpPr/>
                <p:nvPr/>
              </p:nvSpPr>
              <p:spPr>
                <a:xfrm>
                  <a:off x="444868" y="1359465"/>
                  <a:ext cx="828000" cy="82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bg2"/>
                    </a:solidFill>
                  </a:endParaRPr>
                </a:p>
              </p:txBody>
            </p:sp>
            <p:sp>
              <p:nvSpPr>
                <p:cNvPr id="37" name="Google Shape;4550;p70">
                  <a:extLst>
                    <a:ext uri="{FF2B5EF4-FFF2-40B4-BE49-F238E27FC236}">
                      <a16:creationId xmlns:a16="http://schemas.microsoft.com/office/drawing/2014/main" id="{69C1F9EE-BD96-8178-AD81-3E68EE77862F}"/>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bg2"/>
                      </a:solidFill>
                    </a:rPr>
                    <a:t>01.</a:t>
                  </a:r>
                </a:p>
              </p:txBody>
            </p:sp>
            <p:sp>
              <p:nvSpPr>
                <p:cNvPr id="38" name="Google Shape;4563;p70">
                  <a:extLst>
                    <a:ext uri="{FF2B5EF4-FFF2-40B4-BE49-F238E27FC236}">
                      <a16:creationId xmlns:a16="http://schemas.microsoft.com/office/drawing/2014/main" id="{1501A89E-0AA7-43C4-AF02-5200BC02EA6D}"/>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bg2"/>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bg2"/>
                    </a:solidFill>
                    <a:effectLst/>
                    <a:latin typeface="+mj-lt"/>
                  </a:endParaRPr>
                </a:p>
              </p:txBody>
            </p:sp>
          </p:grpSp>
        </p:grpSp>
        <p:grpSp>
          <p:nvGrpSpPr>
            <p:cNvPr id="19" name="Group 18">
              <a:extLst>
                <a:ext uri="{FF2B5EF4-FFF2-40B4-BE49-F238E27FC236}">
                  <a16:creationId xmlns:a16="http://schemas.microsoft.com/office/drawing/2014/main" id="{22D9DA41-9E1B-D4B0-AAFD-03550A390194}"/>
                </a:ext>
              </a:extLst>
            </p:cNvPr>
            <p:cNvGrpSpPr/>
            <p:nvPr/>
          </p:nvGrpSpPr>
          <p:grpSpPr>
            <a:xfrm>
              <a:off x="511856" y="2866975"/>
              <a:ext cx="5210214" cy="1366018"/>
              <a:chOff x="1527895" y="2770382"/>
              <a:chExt cx="5210214" cy="1366018"/>
            </a:xfrm>
          </p:grpSpPr>
          <p:sp>
            <p:nvSpPr>
              <p:cNvPr id="27" name="Google Shape;4822;p73">
                <a:extLst>
                  <a:ext uri="{FF2B5EF4-FFF2-40B4-BE49-F238E27FC236}">
                    <a16:creationId xmlns:a16="http://schemas.microsoft.com/office/drawing/2014/main" id="{039B3204-AE39-C9D0-6E32-120EAEF117E7}"/>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8A808F64-3F11-8A78-0679-D57F0E1AE9BF}"/>
                  </a:ext>
                </a:extLst>
              </p:cNvPr>
              <p:cNvGrpSpPr/>
              <p:nvPr/>
            </p:nvGrpSpPr>
            <p:grpSpPr>
              <a:xfrm>
                <a:off x="1527895" y="2770382"/>
                <a:ext cx="3624071" cy="828000"/>
                <a:chOff x="444868" y="1359465"/>
                <a:chExt cx="3624071" cy="828000"/>
              </a:xfrm>
            </p:grpSpPr>
            <p:sp>
              <p:nvSpPr>
                <p:cNvPr id="29" name="Google Shape;4547;p70">
                  <a:extLst>
                    <a:ext uri="{FF2B5EF4-FFF2-40B4-BE49-F238E27FC236}">
                      <a16:creationId xmlns:a16="http://schemas.microsoft.com/office/drawing/2014/main" id="{1D5B2C12-D2E8-F89F-83FE-5B70B414E11A}"/>
                    </a:ext>
                  </a:extLst>
                </p:cNvPr>
                <p:cNvSpPr/>
                <p:nvPr/>
              </p:nvSpPr>
              <p:spPr>
                <a:xfrm>
                  <a:off x="444868" y="1359465"/>
                  <a:ext cx="828000" cy="82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bg2"/>
                    </a:solidFill>
                  </a:endParaRPr>
                </a:p>
              </p:txBody>
            </p:sp>
            <p:sp>
              <p:nvSpPr>
                <p:cNvPr id="31" name="Google Shape;4550;p70">
                  <a:extLst>
                    <a:ext uri="{FF2B5EF4-FFF2-40B4-BE49-F238E27FC236}">
                      <a16:creationId xmlns:a16="http://schemas.microsoft.com/office/drawing/2014/main" id="{2C374D05-3D2A-FEDC-D3EF-C68941D6FBF7}"/>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bg2"/>
                      </a:solidFill>
                    </a:rPr>
                    <a:t>02.</a:t>
                  </a:r>
                </a:p>
              </p:txBody>
            </p:sp>
            <p:sp>
              <p:nvSpPr>
                <p:cNvPr id="32" name="Google Shape;4563;p70">
                  <a:extLst>
                    <a:ext uri="{FF2B5EF4-FFF2-40B4-BE49-F238E27FC236}">
                      <a16:creationId xmlns:a16="http://schemas.microsoft.com/office/drawing/2014/main" id="{05E48E85-7787-3731-A341-ED0E390B0547}"/>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bg2"/>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bg2"/>
                    </a:solidFill>
                    <a:effectLst/>
                    <a:latin typeface="+mj-lt"/>
                  </a:endParaRPr>
                </a:p>
              </p:txBody>
            </p:sp>
          </p:grpSp>
        </p:grpSp>
        <p:grpSp>
          <p:nvGrpSpPr>
            <p:cNvPr id="20" name="Group 19">
              <a:extLst>
                <a:ext uri="{FF2B5EF4-FFF2-40B4-BE49-F238E27FC236}">
                  <a16:creationId xmlns:a16="http://schemas.microsoft.com/office/drawing/2014/main" id="{93FEDC0D-9369-C8DC-D30A-151387622061}"/>
                </a:ext>
              </a:extLst>
            </p:cNvPr>
            <p:cNvGrpSpPr/>
            <p:nvPr/>
          </p:nvGrpSpPr>
          <p:grpSpPr>
            <a:xfrm>
              <a:off x="511856" y="4441631"/>
              <a:ext cx="5210214" cy="1366018"/>
              <a:chOff x="1527895" y="2770382"/>
              <a:chExt cx="5210214" cy="1366018"/>
            </a:xfrm>
          </p:grpSpPr>
          <p:sp>
            <p:nvSpPr>
              <p:cNvPr id="21" name="Google Shape;4822;p73">
                <a:extLst>
                  <a:ext uri="{FF2B5EF4-FFF2-40B4-BE49-F238E27FC236}">
                    <a16:creationId xmlns:a16="http://schemas.microsoft.com/office/drawing/2014/main" id="{3D83A46D-16BA-5752-BAD1-6B32C5755853}"/>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F2E50579-CC51-09B3-52C2-C3DD6ACC1B80}"/>
                  </a:ext>
                </a:extLst>
              </p:cNvPr>
              <p:cNvGrpSpPr/>
              <p:nvPr/>
            </p:nvGrpSpPr>
            <p:grpSpPr>
              <a:xfrm>
                <a:off x="1527895" y="2770382"/>
                <a:ext cx="3624071" cy="828000"/>
                <a:chOff x="444868" y="1359465"/>
                <a:chExt cx="3624071" cy="828000"/>
              </a:xfrm>
            </p:grpSpPr>
            <p:sp>
              <p:nvSpPr>
                <p:cNvPr id="23" name="Google Shape;4547;p70">
                  <a:extLst>
                    <a:ext uri="{FF2B5EF4-FFF2-40B4-BE49-F238E27FC236}">
                      <a16:creationId xmlns:a16="http://schemas.microsoft.com/office/drawing/2014/main" id="{42DD7AEE-E2C5-B4F3-9D49-131AE6128DBE}"/>
                    </a:ext>
                  </a:extLst>
                </p:cNvPr>
                <p:cNvSpPr/>
                <p:nvPr/>
              </p:nvSpPr>
              <p:spPr>
                <a:xfrm>
                  <a:off x="444868" y="1359465"/>
                  <a:ext cx="828000" cy="82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bg2"/>
                    </a:solidFill>
                  </a:endParaRPr>
                </a:p>
              </p:txBody>
            </p:sp>
            <p:sp>
              <p:nvSpPr>
                <p:cNvPr id="25" name="Google Shape;4550;p70">
                  <a:extLst>
                    <a:ext uri="{FF2B5EF4-FFF2-40B4-BE49-F238E27FC236}">
                      <a16:creationId xmlns:a16="http://schemas.microsoft.com/office/drawing/2014/main" id="{5A6E2C90-231A-E65E-04C0-72594A058DCE}"/>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bg2"/>
                      </a:solidFill>
                    </a:rPr>
                    <a:t>03.</a:t>
                  </a:r>
                </a:p>
              </p:txBody>
            </p:sp>
            <p:sp>
              <p:nvSpPr>
                <p:cNvPr id="26" name="Google Shape;4563;p70">
                  <a:extLst>
                    <a:ext uri="{FF2B5EF4-FFF2-40B4-BE49-F238E27FC236}">
                      <a16:creationId xmlns:a16="http://schemas.microsoft.com/office/drawing/2014/main" id="{121A0736-1C67-4CC7-ACAF-4C815CCC7801}"/>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bg2"/>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bg2"/>
                    </a:solidFill>
                    <a:effectLst/>
                    <a:latin typeface="+mj-lt"/>
                  </a:endParaRPr>
                </a:p>
              </p:txBody>
            </p:sp>
          </p:grpSp>
        </p:grpSp>
      </p:grpSp>
      <p:pic>
        <p:nvPicPr>
          <p:cNvPr id="9" name="Picture Placeholder 8" descr="A blue glowing lines and dots&#10;&#10;AI-generated content may be incorrect.">
            <a:extLst>
              <a:ext uri="{FF2B5EF4-FFF2-40B4-BE49-F238E27FC236}">
                <a16:creationId xmlns:a16="http://schemas.microsoft.com/office/drawing/2014/main" id="{8CCBF662-AB2C-2206-83A1-18856029895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288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F7DFF-8071-9499-CE83-62AE13ED8924}"/>
              </a:ext>
            </a:extLst>
          </p:cNvPr>
          <p:cNvSpPr>
            <a:spLocks noGrp="1"/>
          </p:cNvSpPr>
          <p:nvPr>
            <p:ph type="title"/>
          </p:nvPr>
        </p:nvSpPr>
        <p:spPr/>
        <p:txBody>
          <a:bodyPr/>
          <a:lstStyle/>
          <a:p>
            <a:r>
              <a:rPr lang="en-CA" sz="4800" dirty="0"/>
              <a:t>Product #1</a:t>
            </a:r>
            <a:endParaRPr lang="en-CA" dirty="0"/>
          </a:p>
        </p:txBody>
      </p:sp>
      <p:sp>
        <p:nvSpPr>
          <p:cNvPr id="3" name="Footer Placeholder 2">
            <a:extLst>
              <a:ext uri="{FF2B5EF4-FFF2-40B4-BE49-F238E27FC236}">
                <a16:creationId xmlns:a16="http://schemas.microsoft.com/office/drawing/2014/main" id="{B6319C86-E4CC-1A01-51B5-E17B0105212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E5F06A7-A068-6C75-A228-44E7E6446FE2}"/>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8</a:t>
            </a:fld>
            <a:endParaRPr lang="en-IN" dirty="0"/>
          </a:p>
        </p:txBody>
      </p:sp>
      <p:graphicFrame>
        <p:nvGraphicFramePr>
          <p:cNvPr id="12" name="Table 11">
            <a:extLst>
              <a:ext uri="{FF2B5EF4-FFF2-40B4-BE49-F238E27FC236}">
                <a16:creationId xmlns:a16="http://schemas.microsoft.com/office/drawing/2014/main" id="{7C0AF6DE-E628-3428-2B09-B6E80009E9AD}"/>
              </a:ext>
            </a:extLst>
          </p:cNvPr>
          <p:cNvGraphicFramePr>
            <a:graphicFrameLocks noGrp="1"/>
          </p:cNvGraphicFramePr>
          <p:nvPr>
            <p:extLst>
              <p:ext uri="{D42A27DB-BD31-4B8C-83A1-F6EECF244321}">
                <p14:modId xmlns:p14="http://schemas.microsoft.com/office/powerpoint/2010/main" val="2515066327"/>
              </p:ext>
            </p:extLst>
          </p:nvPr>
        </p:nvGraphicFramePr>
        <p:xfrm>
          <a:off x="816431" y="1692349"/>
          <a:ext cx="6647145" cy="4681835"/>
        </p:xfrm>
        <a:graphic>
          <a:graphicData uri="http://schemas.openxmlformats.org/drawingml/2006/table">
            <a:tbl>
              <a:tblPr/>
              <a:tblGrid>
                <a:gridCol w="2215715">
                  <a:extLst>
                    <a:ext uri="{9D8B030D-6E8A-4147-A177-3AD203B41FA5}">
                      <a16:colId xmlns:a16="http://schemas.microsoft.com/office/drawing/2014/main" val="78117494"/>
                    </a:ext>
                  </a:extLst>
                </a:gridCol>
                <a:gridCol w="2215715">
                  <a:extLst>
                    <a:ext uri="{9D8B030D-6E8A-4147-A177-3AD203B41FA5}">
                      <a16:colId xmlns:a16="http://schemas.microsoft.com/office/drawing/2014/main" val="3363424002"/>
                    </a:ext>
                  </a:extLst>
                </a:gridCol>
                <a:gridCol w="2215715">
                  <a:extLst>
                    <a:ext uri="{9D8B030D-6E8A-4147-A177-3AD203B41FA5}">
                      <a16:colId xmlns:a16="http://schemas.microsoft.com/office/drawing/2014/main" val="2674044995"/>
                    </a:ext>
                  </a:extLst>
                </a:gridCol>
              </a:tblGrid>
              <a:tr h="561713">
                <a:tc>
                  <a:txBody>
                    <a:bodyPr/>
                    <a:lstStyle/>
                    <a:p>
                      <a:pPr algn="l"/>
                      <a:r>
                        <a:rPr lang="en-CA" sz="1600" b="0" dirty="0">
                          <a:solidFill>
                            <a:schemeClr val="bg2"/>
                          </a:solidFill>
                          <a:effectLst/>
                          <a:latin typeface="+mj-lt"/>
                        </a:rPr>
                        <a:t>Feature</a:t>
                      </a: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600" b="0" dirty="0">
                          <a:solidFill>
                            <a:schemeClr val="bg2"/>
                          </a:solidFill>
                          <a:effectLst/>
                          <a:latin typeface="+mj-lt"/>
                        </a:rPr>
                        <a:t>Benefit</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600" b="0" dirty="0">
                          <a:solidFill>
                            <a:schemeClr val="bg2"/>
                          </a:solidFill>
                          <a:effectLst/>
                          <a:latin typeface="+mj-lt"/>
                        </a:rPr>
                        <a:t>Competitor Comparison</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67606182"/>
                  </a:ext>
                </a:extLst>
              </a:tr>
              <a:tr h="1006444">
                <a:tc>
                  <a:txBody>
                    <a:bodyPr/>
                    <a:lstStyle/>
                    <a:p>
                      <a:r>
                        <a:rPr lang="en-CA" sz="1200" b="1" dirty="0">
                          <a:solidFill>
                            <a:schemeClr val="bg2"/>
                          </a:solidFill>
                          <a:effectLst/>
                        </a:rPr>
                        <a:t>Automated Invoicing</a:t>
                      </a:r>
                      <a:endParaRPr lang="en-CA" sz="1200" dirty="0">
                        <a:solidFill>
                          <a:schemeClr val="bg2"/>
                        </a:solidFill>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a:solidFill>
                            <a:schemeClr val="bg2"/>
                          </a:solidFill>
                          <a:effectLst/>
                        </a:rPr>
                        <a:t>Saves 10+ hours per week.</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solidFill>
                            <a:schemeClr val="bg2"/>
                          </a:solidFill>
                          <a:effectLst/>
                        </a:rPr>
                        <a:t>Faster than Competitor A.</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774188">
                <a:tc>
                  <a:txBody>
                    <a:bodyPr/>
                    <a:lstStyle/>
                    <a:p>
                      <a:r>
                        <a:rPr lang="en-CA" sz="1200" b="1" dirty="0">
                          <a:solidFill>
                            <a:schemeClr val="bg2"/>
                          </a:solidFill>
                          <a:effectLst/>
                        </a:rPr>
                        <a:t>Expense Tracking</a:t>
                      </a:r>
                      <a:endParaRPr lang="en-CA" sz="1200" dirty="0">
                        <a:solidFill>
                          <a:schemeClr val="bg2"/>
                        </a:solidFill>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dirty="0">
                          <a:solidFill>
                            <a:schemeClr val="bg2"/>
                          </a:solidFill>
                          <a:effectLst/>
                        </a:rPr>
                        <a:t>Reduces errors by 80%.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bg2"/>
                          </a:solidFill>
                          <a:effectLst/>
                        </a:rPr>
                        <a:t>More accurate than Competitor B.</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006444">
                <a:tc>
                  <a:txBody>
                    <a:bodyPr/>
                    <a:lstStyle/>
                    <a:p>
                      <a:r>
                        <a:rPr lang="en-CA" sz="1200" b="1" dirty="0">
                          <a:solidFill>
                            <a:schemeClr val="bg2"/>
                          </a:solidFill>
                          <a:effectLst/>
                        </a:rPr>
                        <a:t>Basic Reporting</a:t>
                      </a:r>
                      <a:endParaRPr lang="en-CA" sz="1200" dirty="0">
                        <a:solidFill>
                          <a:schemeClr val="bg2"/>
                        </a:solidFill>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bg2"/>
                          </a:solidFill>
                          <a:effectLst/>
                        </a:rPr>
                        <a:t>Improves decision-making speed by 30%.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bg2"/>
                          </a:solidFill>
                          <a:effectLst/>
                        </a:rPr>
                        <a:t>More intuitive than Competitor C.</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774188">
                <a:tc>
                  <a:txBody>
                    <a:bodyPr/>
                    <a:lstStyle/>
                    <a:p>
                      <a:r>
                        <a:rPr lang="en-CA" sz="1200" b="1" dirty="0">
                          <a:solidFill>
                            <a:schemeClr val="bg2"/>
                          </a:solidFill>
                          <a:effectLst/>
                        </a:rPr>
                        <a:t>Mobile App</a:t>
                      </a:r>
                      <a:endParaRPr lang="en-CA" sz="1200" dirty="0">
                        <a:solidFill>
                          <a:schemeClr val="bg2"/>
                        </a:solidFill>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solidFill>
                            <a:schemeClr val="bg2"/>
                          </a:solidFill>
                          <a:effectLst/>
                        </a:rPr>
                        <a:t>Ensures accessibility and convenience.</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bg2"/>
                          </a:solidFill>
                          <a:effectLst/>
                        </a:rPr>
                        <a:t>Better integration than Competitor D.</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541931">
                <a:tc>
                  <a:txBody>
                    <a:bodyPr/>
                    <a:lstStyle/>
                    <a:p>
                      <a:r>
                        <a:rPr lang="en-CA" sz="1200" b="1" dirty="0">
                          <a:solidFill>
                            <a:schemeClr val="bg2"/>
                          </a:solidFill>
                          <a:effectLst/>
                        </a:rPr>
                        <a:t>Affordable Pricing</a:t>
                      </a:r>
                      <a:endParaRPr lang="en-CA" sz="1200" dirty="0">
                        <a:solidFill>
                          <a:schemeClr val="bg2"/>
                        </a:solidFill>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bg2"/>
                          </a:solidFill>
                          <a:effectLst/>
                        </a:rPr>
                        <a:t>Perfect for startups and small budgets.</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bg2"/>
                          </a:solidFill>
                          <a:effectLst/>
                        </a:rPr>
                        <a:t>50% cheaper than Competitor E.</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8" name="Picture Placeholder 7" descr="A hand typing on a computer keyboard&#10;&#10;AI-generated content may be incorrect.">
            <a:extLst>
              <a:ext uri="{FF2B5EF4-FFF2-40B4-BE49-F238E27FC236}">
                <a16:creationId xmlns:a16="http://schemas.microsoft.com/office/drawing/2014/main" id="{CE46F1BD-151B-49CE-29C5-66C6F25EA386}"/>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grpSp>
        <p:nvGrpSpPr>
          <p:cNvPr id="5" name="Group 4">
            <a:extLst>
              <a:ext uri="{FF2B5EF4-FFF2-40B4-BE49-F238E27FC236}">
                <a16:creationId xmlns:a16="http://schemas.microsoft.com/office/drawing/2014/main" id="{4AF80388-65B2-DE86-3FE2-99DD28BF9291}"/>
              </a:ext>
            </a:extLst>
          </p:cNvPr>
          <p:cNvGrpSpPr/>
          <p:nvPr/>
        </p:nvGrpSpPr>
        <p:grpSpPr>
          <a:xfrm>
            <a:off x="7991885" y="493246"/>
            <a:ext cx="1335198" cy="1324480"/>
            <a:chOff x="6104184" y="3408943"/>
            <a:chExt cx="2412709" cy="2393339"/>
          </a:xfrm>
        </p:grpSpPr>
        <p:sp>
          <p:nvSpPr>
            <p:cNvPr id="6" name="Oval 5">
              <a:extLst>
                <a:ext uri="{FF2B5EF4-FFF2-40B4-BE49-F238E27FC236}">
                  <a16:creationId xmlns:a16="http://schemas.microsoft.com/office/drawing/2014/main" id="{52859ACB-B775-1465-ABE5-4FC6ABD340F1}"/>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4DE7E50D-3215-24FF-073C-59EBAE9199A5}"/>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3246168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4550-F794-6EAC-59D2-2CE2D2B34C57}"/>
              </a:ext>
            </a:extLst>
          </p:cNvPr>
          <p:cNvSpPr>
            <a:spLocks noGrp="1"/>
          </p:cNvSpPr>
          <p:nvPr>
            <p:ph type="title"/>
          </p:nvPr>
        </p:nvSpPr>
        <p:spPr/>
        <p:txBody>
          <a:bodyPr/>
          <a:lstStyle/>
          <a:p>
            <a:r>
              <a:rPr lang="en-CA" sz="6000" dirty="0"/>
              <a:t>Product #2</a:t>
            </a:r>
          </a:p>
        </p:txBody>
      </p:sp>
      <p:sp>
        <p:nvSpPr>
          <p:cNvPr id="3" name="Footer Placeholder 2">
            <a:extLst>
              <a:ext uri="{FF2B5EF4-FFF2-40B4-BE49-F238E27FC236}">
                <a16:creationId xmlns:a16="http://schemas.microsoft.com/office/drawing/2014/main" id="{6C92462B-732B-103F-1781-462BB90DF03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A025027-6433-0FBA-6F1C-79003248AFD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9</a:t>
            </a:fld>
            <a:endParaRPr lang="en-IN" dirty="0"/>
          </a:p>
        </p:txBody>
      </p:sp>
      <p:graphicFrame>
        <p:nvGraphicFramePr>
          <p:cNvPr id="12" name="Table 11">
            <a:extLst>
              <a:ext uri="{FF2B5EF4-FFF2-40B4-BE49-F238E27FC236}">
                <a16:creationId xmlns:a16="http://schemas.microsoft.com/office/drawing/2014/main" id="{A97E9E43-F801-D7C0-C3D7-88C652FAAD91}"/>
              </a:ext>
            </a:extLst>
          </p:cNvPr>
          <p:cNvGraphicFramePr>
            <a:graphicFrameLocks noGrp="1"/>
          </p:cNvGraphicFramePr>
          <p:nvPr>
            <p:extLst>
              <p:ext uri="{D42A27DB-BD31-4B8C-83A1-F6EECF244321}">
                <p14:modId xmlns:p14="http://schemas.microsoft.com/office/powerpoint/2010/main" val="1685085104"/>
              </p:ext>
            </p:extLst>
          </p:nvPr>
        </p:nvGraphicFramePr>
        <p:xfrm>
          <a:off x="5225142" y="1719940"/>
          <a:ext cx="6966858" cy="4816808"/>
        </p:xfrm>
        <a:graphic>
          <a:graphicData uri="http://schemas.openxmlformats.org/drawingml/2006/table">
            <a:tbl>
              <a:tblPr/>
              <a:tblGrid>
                <a:gridCol w="2322286">
                  <a:extLst>
                    <a:ext uri="{9D8B030D-6E8A-4147-A177-3AD203B41FA5}">
                      <a16:colId xmlns:a16="http://schemas.microsoft.com/office/drawing/2014/main" val="78117494"/>
                    </a:ext>
                  </a:extLst>
                </a:gridCol>
                <a:gridCol w="2322286">
                  <a:extLst>
                    <a:ext uri="{9D8B030D-6E8A-4147-A177-3AD203B41FA5}">
                      <a16:colId xmlns:a16="http://schemas.microsoft.com/office/drawing/2014/main" val="3363424002"/>
                    </a:ext>
                  </a:extLst>
                </a:gridCol>
                <a:gridCol w="2322286">
                  <a:extLst>
                    <a:ext uri="{9D8B030D-6E8A-4147-A177-3AD203B41FA5}">
                      <a16:colId xmlns:a16="http://schemas.microsoft.com/office/drawing/2014/main" val="2674044995"/>
                    </a:ext>
                  </a:extLst>
                </a:gridCol>
              </a:tblGrid>
              <a:tr h="587445">
                <a:tc>
                  <a:txBody>
                    <a:bodyPr/>
                    <a:lstStyle/>
                    <a:p>
                      <a:pPr algn="l"/>
                      <a:r>
                        <a:rPr lang="en-CA" sz="1800" b="0" dirty="0">
                          <a:solidFill>
                            <a:schemeClr val="bg2"/>
                          </a:solidFill>
                          <a:effectLst/>
                          <a:latin typeface="+mj-lt"/>
                        </a:rPr>
                        <a:t>Feature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800" b="0" dirty="0">
                          <a:solidFill>
                            <a:schemeClr val="bg2"/>
                          </a:solidFill>
                          <a:effectLst/>
                          <a:latin typeface="+mj-lt"/>
                        </a:rPr>
                        <a:t>Benefit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CA" sz="1800" b="0" i="0" kern="1200" dirty="0">
                          <a:solidFill>
                            <a:schemeClr val="bg2"/>
                          </a:solidFill>
                          <a:effectLst/>
                          <a:latin typeface="+mj-lt"/>
                          <a:ea typeface="+mn-ea"/>
                          <a:cs typeface="+mn-cs"/>
                        </a:rPr>
                        <a:t>Competitor Comparison</a:t>
                      </a:r>
                      <a:endParaRPr lang="en-CA" sz="1800" b="0" dirty="0">
                        <a:solidFill>
                          <a:schemeClr val="bg2"/>
                        </a:solidFill>
                        <a:effectLst/>
                        <a:latin typeface="+mj-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67606182"/>
                  </a:ext>
                </a:extLst>
              </a:tr>
              <a:tr h="943212">
                <a:tc>
                  <a:txBody>
                    <a:bodyPr/>
                    <a:lstStyle/>
                    <a:p>
                      <a:r>
                        <a:rPr lang="en-CA" sz="1400" b="1" dirty="0">
                          <a:solidFill>
                            <a:schemeClr val="bg2"/>
                          </a:solidFill>
                          <a:effectLst/>
                        </a:rPr>
                        <a:t>Automated Invoicing</a:t>
                      </a:r>
                      <a:endParaRPr lang="en-CA" sz="1400" dirty="0">
                        <a:solidFill>
                          <a:schemeClr val="bg2"/>
                        </a:solidFill>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Saves 15+ hours per week.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solidFill>
                            <a:schemeClr val="bg2"/>
                          </a:solidFill>
                          <a:effectLst/>
                        </a:rPr>
                        <a:t>Faster than Competitor A.</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725548">
                <a:tc>
                  <a:txBody>
                    <a:bodyPr/>
                    <a:lstStyle/>
                    <a:p>
                      <a:r>
                        <a:rPr lang="en-CA" sz="1400" b="1" dirty="0">
                          <a:solidFill>
                            <a:schemeClr val="bg2"/>
                          </a:solidFill>
                          <a:effectLst/>
                        </a:rPr>
                        <a:t>Advanced Expense Tracking</a:t>
                      </a:r>
                      <a:endParaRPr lang="en-CA" sz="1400" dirty="0">
                        <a:solidFill>
                          <a:schemeClr val="bg2"/>
                        </a:solidFill>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solidFill>
                            <a:schemeClr val="bg2"/>
                          </a:solidFill>
                          <a:effectLst/>
                        </a:rPr>
                        <a:t>Reduces errors by 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More accurate than Competitor B.</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943212">
                <a:tc>
                  <a:txBody>
                    <a:bodyPr/>
                    <a:lstStyle/>
                    <a:p>
                      <a:r>
                        <a:rPr lang="en-CA" sz="1400" b="1" dirty="0">
                          <a:solidFill>
                            <a:schemeClr val="bg2"/>
                          </a:solidFill>
                          <a:effectLst/>
                        </a:rPr>
                        <a:t>Advanced Reporting</a:t>
                      </a:r>
                      <a:endParaRPr lang="en-CA" sz="1400" dirty="0">
                        <a:solidFill>
                          <a:schemeClr val="bg2"/>
                        </a:solidFill>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Improves decision-making speed by 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More intuitive than Competitor C.</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725548">
                <a:tc>
                  <a:txBody>
                    <a:bodyPr/>
                    <a:lstStyle/>
                    <a:p>
                      <a:r>
                        <a:rPr lang="en-CA" sz="1400" b="1" dirty="0">
                          <a:solidFill>
                            <a:schemeClr val="bg2"/>
                          </a:solidFill>
                          <a:effectLst/>
                        </a:rPr>
                        <a:t>Tax Preparation</a:t>
                      </a:r>
                      <a:endParaRPr lang="en-CA" sz="1400" dirty="0">
                        <a:solidFill>
                          <a:schemeClr val="bg2"/>
                        </a:solidFill>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Saves 20+ hours during tax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Unique feature in the market.</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839208">
                <a:tc>
                  <a:txBody>
                    <a:bodyPr/>
                    <a:lstStyle/>
                    <a:p>
                      <a:r>
                        <a:rPr lang="en-CA" sz="1400" b="1" dirty="0">
                          <a:solidFill>
                            <a:schemeClr val="bg2"/>
                          </a:solidFill>
                          <a:effectLst/>
                        </a:rPr>
                        <a:t>Multi-User Access</a:t>
                      </a:r>
                      <a:endParaRPr lang="en-CA" sz="1400" dirty="0">
                        <a:solidFill>
                          <a:schemeClr val="bg2"/>
                        </a:solidFill>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Improves team productivity by 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2"/>
                          </a:solidFill>
                          <a:effectLst/>
                        </a:rPr>
                        <a:t>Better collaboration than Competitor D.</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9" name="Picture Placeholder 8" descr="A group of people standing around a large screen with graphs and charts&#10;&#10;AI-generated content may be incorrect.">
            <a:extLst>
              <a:ext uri="{FF2B5EF4-FFF2-40B4-BE49-F238E27FC236}">
                <a16:creationId xmlns:a16="http://schemas.microsoft.com/office/drawing/2014/main" id="{24D4DD89-0461-3FCC-DACE-5C5D46084887}"/>
              </a:ext>
            </a:extLst>
          </p:cNvPr>
          <p:cNvPicPr>
            <a:picLocks noGrp="1" noChangeAspect="1"/>
          </p:cNvPicPr>
          <p:nvPr>
            <p:ph type="pic" sz="quarter" idx="13"/>
          </p:nvPr>
        </p:nvPicPr>
        <p:blipFill>
          <a:blip r:embed="rId2"/>
          <a:srcRect l="7185" r="7185"/>
          <a:stretch>
            <a:fillRect/>
          </a:stretch>
        </p:blipFill>
        <p:spPr/>
      </p:pic>
    </p:spTree>
    <p:extLst>
      <p:ext uri="{BB962C8B-B14F-4D97-AF65-F5344CB8AC3E}">
        <p14:creationId xmlns:p14="http://schemas.microsoft.com/office/powerpoint/2010/main" val="627906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9CDC-57AD-6C98-58CB-3DC63144988D}"/>
              </a:ext>
            </a:extLst>
          </p:cNvPr>
          <p:cNvSpPr>
            <a:spLocks noGrp="1"/>
          </p:cNvSpPr>
          <p:nvPr>
            <p:ph type="title"/>
          </p:nvPr>
        </p:nvSpPr>
        <p:spPr/>
        <p:txBody>
          <a:bodyPr/>
          <a:lstStyle/>
          <a:p>
            <a:r>
              <a:rPr lang="en-CA" dirty="0"/>
              <a:t>Market size</a:t>
            </a:r>
          </a:p>
        </p:txBody>
      </p:sp>
      <p:sp>
        <p:nvSpPr>
          <p:cNvPr id="3" name="Footer Placeholder 2">
            <a:extLst>
              <a:ext uri="{FF2B5EF4-FFF2-40B4-BE49-F238E27FC236}">
                <a16:creationId xmlns:a16="http://schemas.microsoft.com/office/drawing/2014/main" id="{EA54733B-ECDE-C5B9-04E0-D7ADB66D165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FA311E71-7057-88B4-C9D5-B266F6A4A3C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10</a:t>
            </a:fld>
            <a:endParaRPr lang="en-IN" dirty="0"/>
          </a:p>
        </p:txBody>
      </p:sp>
      <p:grpSp>
        <p:nvGrpSpPr>
          <p:cNvPr id="5" name="Group 18">
            <a:extLst>
              <a:ext uri="{FF2B5EF4-FFF2-40B4-BE49-F238E27FC236}">
                <a16:creationId xmlns:a16="http://schemas.microsoft.com/office/drawing/2014/main" id="{83669D5D-D8EB-8442-FBBE-971A80409D05}"/>
              </a:ext>
            </a:extLst>
          </p:cNvPr>
          <p:cNvGrpSpPr/>
          <p:nvPr/>
        </p:nvGrpSpPr>
        <p:grpSpPr>
          <a:xfrm>
            <a:off x="6057937" y="1640887"/>
            <a:ext cx="5779045" cy="4473586"/>
            <a:chOff x="-2" y="-66675"/>
            <a:chExt cx="8860646" cy="7183914"/>
          </a:xfrm>
        </p:grpSpPr>
        <p:sp>
          <p:nvSpPr>
            <p:cNvPr id="6" name="TextBox 19">
              <a:extLst>
                <a:ext uri="{FF2B5EF4-FFF2-40B4-BE49-F238E27FC236}">
                  <a16:creationId xmlns:a16="http://schemas.microsoft.com/office/drawing/2014/main" id="{B65BA93F-6D20-8A95-2448-43B5F59A5AE2}"/>
                </a:ext>
              </a:extLst>
            </p:cNvPr>
            <p:cNvSpPr txBox="1"/>
            <p:nvPr/>
          </p:nvSpPr>
          <p:spPr>
            <a:xfrm>
              <a:off x="0" y="-66675"/>
              <a:ext cx="6861860" cy="535431"/>
            </a:xfrm>
            <a:prstGeom prst="rect">
              <a:avLst/>
            </a:prstGeom>
          </p:spPr>
          <p:txBody>
            <a:bodyPr lIns="0" tIns="0" rIns="0" bIns="0" rtlCol="0" anchor="t">
              <a:spAutoFit/>
            </a:bodyPr>
            <a:lstStyle/>
            <a:p>
              <a:pPr>
                <a:lnSpc>
                  <a:spcPts val="2613"/>
                </a:lnSpc>
              </a:pPr>
              <a:r>
                <a:rPr lang="en-US" sz="2400" b="1" dirty="0">
                  <a:solidFill>
                    <a:schemeClr val="bg2"/>
                  </a:solidFill>
                  <a:latin typeface="+mj-lt"/>
                  <a:ea typeface="Public Sans Bold"/>
                  <a:cs typeface="Public Sans Bold"/>
                  <a:sym typeface="Public Sans Bold"/>
                </a:rPr>
                <a:t>TAM</a:t>
              </a:r>
            </a:p>
          </p:txBody>
        </p:sp>
        <p:sp>
          <p:nvSpPr>
            <p:cNvPr id="7" name="TextBox 20">
              <a:extLst>
                <a:ext uri="{FF2B5EF4-FFF2-40B4-BE49-F238E27FC236}">
                  <a16:creationId xmlns:a16="http://schemas.microsoft.com/office/drawing/2014/main" id="{3E41AFF7-CA28-FC07-B6C7-A586CDDB3230}"/>
                </a:ext>
              </a:extLst>
            </p:cNvPr>
            <p:cNvSpPr txBox="1"/>
            <p:nvPr/>
          </p:nvSpPr>
          <p:spPr>
            <a:xfrm>
              <a:off x="-2" y="743373"/>
              <a:ext cx="8860646" cy="1083320"/>
            </a:xfrm>
            <a:prstGeom prst="rect">
              <a:avLst/>
            </a:prstGeom>
          </p:spPr>
          <p:txBody>
            <a:bodyPr wrap="square" lIns="0" tIns="0" rIns="0" bIns="0" rtlCol="0" anchor="t">
              <a:spAutoFit/>
            </a:bodyPr>
            <a:lstStyle/>
            <a:p>
              <a:pPr>
                <a:lnSpc>
                  <a:spcPts val="1773"/>
                </a:lnSpc>
              </a:pPr>
              <a:r>
                <a:rPr lang="en-US" sz="1400" dirty="0">
                  <a:solidFill>
                    <a:schemeClr val="bg2"/>
                  </a:solidFill>
                  <a:ea typeface="Public Sans"/>
                  <a:cs typeface="Public Sans"/>
                  <a:sym typeface="Public Sans"/>
                </a:rPr>
                <a:t>Lorem ipsum dolor sit </a:t>
              </a:r>
              <a:r>
                <a:rPr lang="en-US" sz="1400" dirty="0" err="1">
                  <a:solidFill>
                    <a:schemeClr val="bg2"/>
                  </a:solidFill>
                  <a:ea typeface="Public Sans"/>
                  <a:cs typeface="Public Sans"/>
                  <a:sym typeface="Public Sans"/>
                </a:rPr>
                <a:t>amet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adipiscing</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elit</a:t>
              </a:r>
              <a:r>
                <a:rPr lang="en-US" sz="1400" dirty="0">
                  <a:solidFill>
                    <a:schemeClr val="bg2"/>
                  </a:solidFill>
                  <a:ea typeface="Public Sans"/>
                  <a:cs typeface="Public Sans"/>
                  <a:sym typeface="Public Sans"/>
                </a:rPr>
                <a:t>, sed do </a:t>
              </a:r>
              <a:r>
                <a:rPr lang="en-US" sz="1400" dirty="0" err="1">
                  <a:solidFill>
                    <a:schemeClr val="bg2"/>
                  </a:solidFill>
                  <a:ea typeface="Public Sans"/>
                  <a:cs typeface="Public Sans"/>
                  <a:sym typeface="Public Sans"/>
                </a:rPr>
                <a:t>eiusmod</a:t>
              </a:r>
              <a:r>
                <a:rPr lang="en-US" sz="1400" dirty="0">
                  <a:solidFill>
                    <a:schemeClr val="bg2"/>
                  </a:solidFill>
                  <a:ea typeface="Public Sans"/>
                  <a:cs typeface="Public Sans"/>
                  <a:sym typeface="Public Sans"/>
                </a:rPr>
                <a:t> tempo. Ut </a:t>
              </a:r>
              <a:r>
                <a:rPr lang="en-US" sz="1400" dirty="0" err="1">
                  <a:solidFill>
                    <a:schemeClr val="bg2"/>
                  </a:solidFill>
                  <a:ea typeface="Public Sans"/>
                  <a:cs typeface="Public Sans"/>
                  <a:sym typeface="Public Sans"/>
                </a:rPr>
                <a:t>enim</a:t>
              </a:r>
              <a:r>
                <a:rPr lang="en-US" sz="1400" dirty="0">
                  <a:solidFill>
                    <a:schemeClr val="bg2"/>
                  </a:solidFill>
                  <a:ea typeface="Public Sans"/>
                  <a:cs typeface="Public Sans"/>
                  <a:sym typeface="Public Sans"/>
                </a:rPr>
                <a:t> ad minim lore </a:t>
              </a:r>
              <a:r>
                <a:rPr lang="en-US" sz="1400" dirty="0" err="1">
                  <a:solidFill>
                    <a:schemeClr val="bg2"/>
                  </a:solidFill>
                  <a:ea typeface="Public Sans"/>
                  <a:cs typeface="Public Sans"/>
                  <a:sym typeface="Public Sans"/>
                </a:rPr>
                <a:t>veniam</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quis</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nostrud</a:t>
              </a:r>
              <a:r>
                <a:rPr lang="en-US" sz="1400" dirty="0">
                  <a:solidFill>
                    <a:schemeClr val="bg2"/>
                  </a:solidFill>
                  <a:ea typeface="Public Sans"/>
                  <a:cs typeface="Public Sans"/>
                  <a:sym typeface="Public Sans"/>
                </a:rPr>
                <a:t> exercitation </a:t>
              </a:r>
              <a:r>
                <a:rPr lang="en-US" sz="1400" dirty="0" err="1">
                  <a:solidFill>
                    <a:schemeClr val="bg2"/>
                  </a:solidFill>
                  <a:ea typeface="Public Sans"/>
                  <a:cs typeface="Public Sans"/>
                  <a:sym typeface="Public Sans"/>
                </a:rPr>
                <a:t>ullamco</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ips</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laboris</a:t>
              </a:r>
              <a:r>
                <a:rPr lang="en-US" sz="1400" dirty="0">
                  <a:solidFill>
                    <a:schemeClr val="bg2"/>
                  </a:solidFill>
                  <a:ea typeface="Public Sans"/>
                  <a:cs typeface="Public Sans"/>
                  <a:sym typeface="Public Sans"/>
                </a:rPr>
                <a:t> nisi </a:t>
              </a:r>
              <a:r>
                <a:rPr lang="en-US" sz="1400" dirty="0" err="1">
                  <a:solidFill>
                    <a:schemeClr val="bg2"/>
                  </a:solidFill>
                  <a:ea typeface="Public Sans"/>
                  <a:cs typeface="Public Sans"/>
                  <a:sym typeface="Public Sans"/>
                </a:rPr>
                <a:t>ut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aliquip</a:t>
              </a:r>
              <a:r>
                <a:rPr lang="en-US" sz="1400" dirty="0">
                  <a:solidFill>
                    <a:schemeClr val="bg2"/>
                  </a:solidFill>
                  <a:ea typeface="Public Sans"/>
                  <a:cs typeface="Public Sans"/>
                  <a:sym typeface="Public Sans"/>
                </a:rPr>
                <a:t>.</a:t>
              </a:r>
            </a:p>
          </p:txBody>
        </p:sp>
        <p:sp>
          <p:nvSpPr>
            <p:cNvPr id="8" name="TextBox 21">
              <a:extLst>
                <a:ext uri="{FF2B5EF4-FFF2-40B4-BE49-F238E27FC236}">
                  <a16:creationId xmlns:a16="http://schemas.microsoft.com/office/drawing/2014/main" id="{FDC2D55E-682E-3C96-B043-311EA8A7EA5E}"/>
                </a:ext>
              </a:extLst>
            </p:cNvPr>
            <p:cNvSpPr txBox="1"/>
            <p:nvPr/>
          </p:nvSpPr>
          <p:spPr>
            <a:xfrm>
              <a:off x="0" y="2986190"/>
              <a:ext cx="6861860" cy="535431"/>
            </a:xfrm>
            <a:prstGeom prst="rect">
              <a:avLst/>
            </a:prstGeom>
          </p:spPr>
          <p:txBody>
            <a:bodyPr lIns="0" tIns="0" rIns="0" bIns="0" rtlCol="0" anchor="t">
              <a:spAutoFit/>
            </a:bodyPr>
            <a:lstStyle/>
            <a:p>
              <a:pPr>
                <a:lnSpc>
                  <a:spcPts val="2613"/>
                </a:lnSpc>
              </a:pPr>
              <a:r>
                <a:rPr lang="en-US" sz="2400" b="1">
                  <a:solidFill>
                    <a:schemeClr val="bg2"/>
                  </a:solidFill>
                  <a:latin typeface="+mj-lt"/>
                  <a:ea typeface="Public Sans Bold"/>
                  <a:cs typeface="Public Sans Bold"/>
                  <a:sym typeface="Public Sans Bold"/>
                </a:rPr>
                <a:t>SAM</a:t>
              </a:r>
            </a:p>
          </p:txBody>
        </p:sp>
        <p:sp>
          <p:nvSpPr>
            <p:cNvPr id="9" name="TextBox 22">
              <a:extLst>
                <a:ext uri="{FF2B5EF4-FFF2-40B4-BE49-F238E27FC236}">
                  <a16:creationId xmlns:a16="http://schemas.microsoft.com/office/drawing/2014/main" id="{7318E2A2-917D-BDEE-C9CA-9C13205161BB}"/>
                </a:ext>
              </a:extLst>
            </p:cNvPr>
            <p:cNvSpPr txBox="1"/>
            <p:nvPr/>
          </p:nvSpPr>
          <p:spPr>
            <a:xfrm>
              <a:off x="-2" y="3796236"/>
              <a:ext cx="8860646" cy="712638"/>
            </a:xfrm>
            <a:prstGeom prst="rect">
              <a:avLst/>
            </a:prstGeom>
          </p:spPr>
          <p:txBody>
            <a:bodyPr wrap="square" lIns="0" tIns="0" rIns="0" bIns="0" rtlCol="0" anchor="t">
              <a:spAutoFit/>
            </a:bodyPr>
            <a:lstStyle/>
            <a:p>
              <a:pPr>
                <a:lnSpc>
                  <a:spcPts val="1773"/>
                </a:lnSpc>
              </a:pPr>
              <a:r>
                <a:rPr lang="en-US" sz="1400">
                  <a:solidFill>
                    <a:schemeClr val="bg2"/>
                  </a:solidFill>
                  <a:ea typeface="Public Sans"/>
                  <a:cs typeface="Public Sans"/>
                  <a:sym typeface="Public Sans"/>
                </a:rPr>
                <a:t>Lorem ipsum dolor sit amet, adipiscing elit, sed do eiusmod tempor incididunt ut labore et dolore magna aliqua.</a:t>
              </a:r>
            </a:p>
          </p:txBody>
        </p:sp>
        <p:sp>
          <p:nvSpPr>
            <p:cNvPr id="10" name="TextBox 23">
              <a:extLst>
                <a:ext uri="{FF2B5EF4-FFF2-40B4-BE49-F238E27FC236}">
                  <a16:creationId xmlns:a16="http://schemas.microsoft.com/office/drawing/2014/main" id="{CBB69D51-C447-9053-8D51-52951A47C06D}"/>
                </a:ext>
              </a:extLst>
            </p:cNvPr>
            <p:cNvSpPr txBox="1"/>
            <p:nvPr/>
          </p:nvSpPr>
          <p:spPr>
            <a:xfrm>
              <a:off x="0" y="5594552"/>
              <a:ext cx="6861860" cy="535431"/>
            </a:xfrm>
            <a:prstGeom prst="rect">
              <a:avLst/>
            </a:prstGeom>
          </p:spPr>
          <p:txBody>
            <a:bodyPr lIns="0" tIns="0" rIns="0" bIns="0" rtlCol="0" anchor="t">
              <a:spAutoFit/>
            </a:bodyPr>
            <a:lstStyle/>
            <a:p>
              <a:pPr>
                <a:lnSpc>
                  <a:spcPts val="2613"/>
                </a:lnSpc>
              </a:pPr>
              <a:r>
                <a:rPr lang="en-US" sz="2400" b="1">
                  <a:solidFill>
                    <a:schemeClr val="bg2"/>
                  </a:solidFill>
                  <a:latin typeface="+mj-lt"/>
                  <a:ea typeface="Public Sans Bold"/>
                  <a:cs typeface="Public Sans Bold"/>
                  <a:sym typeface="Public Sans Bold"/>
                </a:rPr>
                <a:t>SOM</a:t>
              </a:r>
            </a:p>
          </p:txBody>
        </p:sp>
        <p:sp>
          <p:nvSpPr>
            <p:cNvPr id="11" name="TextBox 24">
              <a:extLst>
                <a:ext uri="{FF2B5EF4-FFF2-40B4-BE49-F238E27FC236}">
                  <a16:creationId xmlns:a16="http://schemas.microsoft.com/office/drawing/2014/main" id="{9527C366-AF0E-BD15-944A-EF1F4C905A33}"/>
                </a:ext>
              </a:extLst>
            </p:cNvPr>
            <p:cNvSpPr txBox="1"/>
            <p:nvPr/>
          </p:nvSpPr>
          <p:spPr>
            <a:xfrm>
              <a:off x="-2" y="6404601"/>
              <a:ext cx="8860646" cy="712638"/>
            </a:xfrm>
            <a:prstGeom prst="rect">
              <a:avLst/>
            </a:prstGeom>
          </p:spPr>
          <p:txBody>
            <a:bodyPr wrap="square" lIns="0" tIns="0" rIns="0" bIns="0" rtlCol="0" anchor="t">
              <a:spAutoFit/>
            </a:bodyPr>
            <a:lstStyle/>
            <a:p>
              <a:pPr>
                <a:lnSpc>
                  <a:spcPts val="1773"/>
                </a:lnSpc>
              </a:pPr>
              <a:r>
                <a:rPr lang="en-US" sz="1400">
                  <a:solidFill>
                    <a:schemeClr val="bg2"/>
                  </a:solidFill>
                  <a:ea typeface="Public Sans"/>
                  <a:cs typeface="Public Sans"/>
                  <a:sym typeface="Public Sans"/>
                </a:rPr>
                <a:t>Lorem ipsum dolor sit amet, adipiscing elit, sed do eiusmod tempor incididunt ut labore et dolore magna aliqua.</a:t>
              </a:r>
            </a:p>
          </p:txBody>
        </p:sp>
      </p:grpSp>
      <p:grpSp>
        <p:nvGrpSpPr>
          <p:cNvPr id="12" name="Group 11">
            <a:extLst>
              <a:ext uri="{FF2B5EF4-FFF2-40B4-BE49-F238E27FC236}">
                <a16:creationId xmlns:a16="http://schemas.microsoft.com/office/drawing/2014/main" id="{2BB8D7C6-3BC6-FD1B-AB09-32A79EC3793F}"/>
              </a:ext>
            </a:extLst>
          </p:cNvPr>
          <p:cNvGrpSpPr/>
          <p:nvPr/>
        </p:nvGrpSpPr>
        <p:grpSpPr>
          <a:xfrm>
            <a:off x="816429" y="1608325"/>
            <a:ext cx="4864090" cy="4876168"/>
            <a:chOff x="719894" y="1110828"/>
            <a:chExt cx="5576404" cy="5590252"/>
          </a:xfrm>
        </p:grpSpPr>
        <p:sp>
          <p:nvSpPr>
            <p:cNvPr id="13" name="Freeform 7">
              <a:extLst>
                <a:ext uri="{FF2B5EF4-FFF2-40B4-BE49-F238E27FC236}">
                  <a16:creationId xmlns:a16="http://schemas.microsoft.com/office/drawing/2014/main" id="{6EF277DC-A260-6853-EDA3-4F30087FC905}"/>
                </a:ext>
              </a:extLst>
            </p:cNvPr>
            <p:cNvSpPr/>
            <p:nvPr/>
          </p:nvSpPr>
          <p:spPr>
            <a:xfrm>
              <a:off x="719894" y="1110828"/>
              <a:ext cx="5576404" cy="55764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2"/>
            </a:solidFill>
            <a:ln w="6350" cap="sq">
              <a:solidFill>
                <a:srgbClr val="2B2C30"/>
              </a:solidFill>
              <a:prstDash val="solid"/>
              <a:miter/>
            </a:ln>
          </p:spPr>
          <p:txBody>
            <a:bodyPr/>
            <a:lstStyle/>
            <a:p>
              <a:endParaRPr lang="en-CA" sz="1200">
                <a:solidFill>
                  <a:schemeClr val="bg2"/>
                </a:solidFill>
              </a:endParaRPr>
            </a:p>
          </p:txBody>
        </p:sp>
        <p:grpSp>
          <p:nvGrpSpPr>
            <p:cNvPr id="14" name="Group 13">
              <a:extLst>
                <a:ext uri="{FF2B5EF4-FFF2-40B4-BE49-F238E27FC236}">
                  <a16:creationId xmlns:a16="http://schemas.microsoft.com/office/drawing/2014/main" id="{26515BC4-BDFB-EE47-344E-E8785605A23E}"/>
                </a:ext>
              </a:extLst>
            </p:cNvPr>
            <p:cNvGrpSpPr/>
            <p:nvPr/>
          </p:nvGrpSpPr>
          <p:grpSpPr>
            <a:xfrm>
              <a:off x="1320787" y="1120035"/>
              <a:ext cx="4374622" cy="5581045"/>
              <a:chOff x="515223" y="1095525"/>
              <a:chExt cx="6372622" cy="8130050"/>
            </a:xfrm>
          </p:grpSpPr>
          <p:sp>
            <p:nvSpPr>
              <p:cNvPr id="15" name="TextBox 8">
                <a:extLst>
                  <a:ext uri="{FF2B5EF4-FFF2-40B4-BE49-F238E27FC236}">
                    <a16:creationId xmlns:a16="http://schemas.microsoft.com/office/drawing/2014/main" id="{1871D67A-3B7C-5488-D32D-9373B032C3D8}"/>
                  </a:ext>
                </a:extLst>
              </p:cNvPr>
              <p:cNvSpPr txBox="1"/>
              <p:nvPr/>
            </p:nvSpPr>
            <p:spPr>
              <a:xfrm>
                <a:off x="638515" y="2302296"/>
                <a:ext cx="6126034" cy="6037677"/>
              </a:xfrm>
              <a:prstGeom prst="rect">
                <a:avLst/>
              </a:prstGeom>
            </p:spPr>
            <p:txBody>
              <a:bodyPr lIns="33867" tIns="33867" rIns="33867" bIns="33867" rtlCol="0" anchor="ctr"/>
              <a:lstStyle/>
              <a:p>
                <a:pPr algn="ctr">
                  <a:lnSpc>
                    <a:spcPts val="1413"/>
                  </a:lnSpc>
                </a:pPr>
                <a:endParaRPr sz="1200">
                  <a:solidFill>
                    <a:schemeClr val="bg2"/>
                  </a:solidFill>
                </a:endParaRPr>
              </a:p>
            </p:txBody>
          </p:sp>
          <p:grpSp>
            <p:nvGrpSpPr>
              <p:cNvPr id="16" name="Group 9">
                <a:extLst>
                  <a:ext uri="{FF2B5EF4-FFF2-40B4-BE49-F238E27FC236}">
                    <a16:creationId xmlns:a16="http://schemas.microsoft.com/office/drawing/2014/main" id="{5F592D9E-9B1A-0BE3-18CF-87B2CDD87D65}"/>
                  </a:ext>
                </a:extLst>
              </p:cNvPr>
              <p:cNvGrpSpPr/>
              <p:nvPr/>
            </p:nvGrpSpPr>
            <p:grpSpPr>
              <a:xfrm>
                <a:off x="515223" y="2837270"/>
                <a:ext cx="6372622" cy="6372622"/>
                <a:chOff x="-25229" y="-25229"/>
                <a:chExt cx="863259" cy="863259"/>
              </a:xfrm>
            </p:grpSpPr>
            <p:sp>
              <p:nvSpPr>
                <p:cNvPr id="23" name="Freeform 10">
                  <a:extLst>
                    <a:ext uri="{FF2B5EF4-FFF2-40B4-BE49-F238E27FC236}">
                      <a16:creationId xmlns:a16="http://schemas.microsoft.com/office/drawing/2014/main" id="{2EF69AAC-7319-31BF-B8AB-63A223191093}"/>
                    </a:ext>
                  </a:extLst>
                </p:cNvPr>
                <p:cNvSpPr/>
                <p:nvPr/>
              </p:nvSpPr>
              <p:spPr>
                <a:xfrm>
                  <a:off x="-25229" y="-25229"/>
                  <a:ext cx="863259" cy="863259"/>
                </a:xfrm>
                <a:prstGeom prst="ellipse">
                  <a:avLst/>
                </a:prstGeom>
                <a:solidFill>
                  <a:schemeClr val="accent4"/>
                </a:solidFill>
                <a:ln w="6350" cap="sq">
                  <a:solidFill>
                    <a:srgbClr val="2B2C30"/>
                  </a:solidFill>
                  <a:prstDash val="solid"/>
                  <a:miter/>
                </a:ln>
              </p:spPr>
              <p:txBody>
                <a:bodyPr/>
                <a:lstStyle/>
                <a:p>
                  <a:endParaRPr lang="en-CA" sz="1200" dirty="0">
                    <a:solidFill>
                      <a:schemeClr val="bg2"/>
                    </a:solidFill>
                  </a:endParaRPr>
                </a:p>
              </p:txBody>
            </p:sp>
            <p:sp>
              <p:nvSpPr>
                <p:cNvPr id="24" name="TextBox 11">
                  <a:extLst>
                    <a:ext uri="{FF2B5EF4-FFF2-40B4-BE49-F238E27FC236}">
                      <a16:creationId xmlns:a16="http://schemas.microsoft.com/office/drawing/2014/main" id="{28B7D7FC-F60E-2BBC-8858-294DBFEA8D42}"/>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solidFill>
                      <a:schemeClr val="bg2"/>
                    </a:solidFill>
                  </a:endParaRPr>
                </a:p>
              </p:txBody>
            </p:sp>
          </p:grpSp>
          <p:grpSp>
            <p:nvGrpSpPr>
              <p:cNvPr id="17" name="Group 12">
                <a:extLst>
                  <a:ext uri="{FF2B5EF4-FFF2-40B4-BE49-F238E27FC236}">
                    <a16:creationId xmlns:a16="http://schemas.microsoft.com/office/drawing/2014/main" id="{D86D9199-2471-4466-D360-7BF35823860D}"/>
                  </a:ext>
                </a:extLst>
              </p:cNvPr>
              <p:cNvGrpSpPr/>
              <p:nvPr/>
            </p:nvGrpSpPr>
            <p:grpSpPr>
              <a:xfrm>
                <a:off x="1506922" y="4836358"/>
                <a:ext cx="4389217" cy="4389217"/>
                <a:chOff x="0" y="0"/>
                <a:chExt cx="812800" cy="812800"/>
              </a:xfrm>
            </p:grpSpPr>
            <p:sp>
              <p:nvSpPr>
                <p:cNvPr id="21" name="Freeform 13">
                  <a:extLst>
                    <a:ext uri="{FF2B5EF4-FFF2-40B4-BE49-F238E27FC236}">
                      <a16:creationId xmlns:a16="http://schemas.microsoft.com/office/drawing/2014/main" id="{89F01174-C00E-579A-B686-984E81E8F8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solidFill>
                <a:ln w="6350" cap="sq">
                  <a:solidFill>
                    <a:srgbClr val="2B2C30"/>
                  </a:solidFill>
                  <a:prstDash val="solid"/>
                  <a:miter/>
                </a:ln>
              </p:spPr>
              <p:txBody>
                <a:bodyPr/>
                <a:lstStyle/>
                <a:p>
                  <a:endParaRPr lang="en-CA" sz="1200">
                    <a:solidFill>
                      <a:schemeClr val="bg2"/>
                    </a:solidFill>
                  </a:endParaRPr>
                </a:p>
              </p:txBody>
            </p:sp>
            <p:sp>
              <p:nvSpPr>
                <p:cNvPr id="22" name="TextBox 14">
                  <a:extLst>
                    <a:ext uri="{FF2B5EF4-FFF2-40B4-BE49-F238E27FC236}">
                      <a16:creationId xmlns:a16="http://schemas.microsoft.com/office/drawing/2014/main" id="{2ACA8CC7-2587-9950-6C69-C84090927521}"/>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solidFill>
                      <a:schemeClr val="bg2"/>
                    </a:solidFill>
                  </a:endParaRPr>
                </a:p>
              </p:txBody>
            </p:sp>
          </p:grpSp>
          <p:sp>
            <p:nvSpPr>
              <p:cNvPr id="18" name="TextBox 15">
                <a:extLst>
                  <a:ext uri="{FF2B5EF4-FFF2-40B4-BE49-F238E27FC236}">
                    <a16:creationId xmlns:a16="http://schemas.microsoft.com/office/drawing/2014/main" id="{3F8FC841-2B9A-88C7-8CDE-54468473FB5C}"/>
                  </a:ext>
                </a:extLst>
              </p:cNvPr>
              <p:cNvSpPr txBox="1"/>
              <p:nvPr/>
            </p:nvSpPr>
            <p:spPr>
              <a:xfrm>
                <a:off x="1994619" y="3064263"/>
                <a:ext cx="3413822" cy="1694069"/>
              </a:xfrm>
              <a:prstGeom prst="rect">
                <a:avLst/>
              </a:prstGeom>
            </p:spPr>
            <p:txBody>
              <a:bodyPr lIns="0" tIns="0" rIns="0" bIns="0" rtlCol="0" anchor="t">
                <a:spAutoFit/>
              </a:bodyPr>
              <a:lstStyle/>
              <a:p>
                <a:pPr algn="ctr">
                  <a:lnSpc>
                    <a:spcPts val="9106"/>
                  </a:lnSpc>
                </a:pPr>
                <a:r>
                  <a:rPr lang="en-US" sz="4800" b="1" dirty="0">
                    <a:solidFill>
                      <a:schemeClr val="bg2"/>
                    </a:solidFill>
                    <a:latin typeface="+mj-lt"/>
                    <a:ea typeface="Public Sans Bold"/>
                    <a:cs typeface="Public Sans Bold"/>
                    <a:sym typeface="Public Sans Bold"/>
                  </a:rPr>
                  <a:t>488M</a:t>
                </a:r>
              </a:p>
            </p:txBody>
          </p:sp>
          <p:sp>
            <p:nvSpPr>
              <p:cNvPr id="19" name="TextBox 16">
                <a:extLst>
                  <a:ext uri="{FF2B5EF4-FFF2-40B4-BE49-F238E27FC236}">
                    <a16:creationId xmlns:a16="http://schemas.microsoft.com/office/drawing/2014/main" id="{3FED7F64-3385-5B48-E6C6-FD14AE2A4A9B}"/>
                  </a:ext>
                </a:extLst>
              </p:cNvPr>
              <p:cNvSpPr txBox="1"/>
              <p:nvPr/>
            </p:nvSpPr>
            <p:spPr>
              <a:xfrm>
                <a:off x="1751862" y="6117608"/>
                <a:ext cx="3899338" cy="1694069"/>
              </a:xfrm>
              <a:prstGeom prst="rect">
                <a:avLst/>
              </a:prstGeom>
            </p:spPr>
            <p:txBody>
              <a:bodyPr lIns="0" tIns="0" rIns="0" bIns="0" rtlCol="0" anchor="t">
                <a:spAutoFit/>
              </a:bodyPr>
              <a:lstStyle/>
              <a:p>
                <a:pPr algn="ctr">
                  <a:lnSpc>
                    <a:spcPts val="9106"/>
                  </a:lnSpc>
                </a:pPr>
                <a:r>
                  <a:rPr lang="en-US" sz="4800" b="1" dirty="0">
                    <a:solidFill>
                      <a:schemeClr val="bg2"/>
                    </a:solidFill>
                    <a:latin typeface="+mj-lt"/>
                    <a:ea typeface="Public Sans Bold"/>
                    <a:cs typeface="Public Sans Bold"/>
                    <a:sym typeface="Public Sans Bold"/>
                  </a:rPr>
                  <a:t>228M</a:t>
                </a:r>
              </a:p>
            </p:txBody>
          </p:sp>
          <p:sp>
            <p:nvSpPr>
              <p:cNvPr id="20" name="TextBox 17">
                <a:extLst>
                  <a:ext uri="{FF2B5EF4-FFF2-40B4-BE49-F238E27FC236}">
                    <a16:creationId xmlns:a16="http://schemas.microsoft.com/office/drawing/2014/main" id="{CC003B15-0191-4D3A-C4B1-4215E088675E}"/>
                  </a:ext>
                </a:extLst>
              </p:cNvPr>
              <p:cNvSpPr txBox="1"/>
              <p:nvPr/>
            </p:nvSpPr>
            <p:spPr>
              <a:xfrm>
                <a:off x="1994619" y="1095525"/>
                <a:ext cx="3413822" cy="1694069"/>
              </a:xfrm>
              <a:prstGeom prst="rect">
                <a:avLst/>
              </a:prstGeom>
            </p:spPr>
            <p:txBody>
              <a:bodyPr lIns="0" tIns="0" rIns="0" bIns="0" rtlCol="0" anchor="t">
                <a:spAutoFit/>
              </a:bodyPr>
              <a:lstStyle/>
              <a:p>
                <a:pPr algn="ctr">
                  <a:lnSpc>
                    <a:spcPts val="9106"/>
                  </a:lnSpc>
                </a:pPr>
                <a:r>
                  <a:rPr lang="en-US" sz="4800" b="1" dirty="0">
                    <a:solidFill>
                      <a:schemeClr val="tx2"/>
                    </a:solidFill>
                    <a:latin typeface="+mj-lt"/>
                    <a:ea typeface="Public Sans Bold"/>
                    <a:cs typeface="Public Sans Bold"/>
                    <a:sym typeface="Public Sans Bold"/>
                  </a:rPr>
                  <a:t>1.3B</a:t>
                </a:r>
              </a:p>
            </p:txBody>
          </p:sp>
        </p:grpSp>
      </p:grpSp>
    </p:spTree>
    <p:extLst>
      <p:ext uri="{BB962C8B-B14F-4D97-AF65-F5344CB8AC3E}">
        <p14:creationId xmlns:p14="http://schemas.microsoft.com/office/powerpoint/2010/main" val="1594891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3D675-D7B2-DCB9-33A8-C466CF9D15A8}"/>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F4BA32EF-4F89-CA8F-3C69-36579FDC5E71}"/>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08411897-14B8-621D-DC83-1F1CE9A932D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11</a:t>
            </a:fld>
            <a:endParaRPr lang="en-IN" dirty="0"/>
          </a:p>
        </p:txBody>
      </p:sp>
      <p:grpSp>
        <p:nvGrpSpPr>
          <p:cNvPr id="19" name="Group 18">
            <a:extLst>
              <a:ext uri="{FF2B5EF4-FFF2-40B4-BE49-F238E27FC236}">
                <a16:creationId xmlns:a16="http://schemas.microsoft.com/office/drawing/2014/main" id="{84D62250-178C-88A1-2B47-BE8888E47384}"/>
              </a:ext>
            </a:extLst>
          </p:cNvPr>
          <p:cNvGrpSpPr/>
          <p:nvPr/>
        </p:nvGrpSpPr>
        <p:grpSpPr>
          <a:xfrm>
            <a:off x="891509" y="2017484"/>
            <a:ext cx="11300491" cy="4340247"/>
            <a:chOff x="891509" y="2017484"/>
            <a:chExt cx="11300491" cy="4340247"/>
          </a:xfrm>
        </p:grpSpPr>
        <p:sp>
          <p:nvSpPr>
            <p:cNvPr id="5" name="Rectangle 4">
              <a:extLst>
                <a:ext uri="{FF2B5EF4-FFF2-40B4-BE49-F238E27FC236}">
                  <a16:creationId xmlns:a16="http://schemas.microsoft.com/office/drawing/2014/main" id="{8D16E9E9-D6EE-D0E9-E2ED-906A8AD7D8B0}"/>
                </a:ext>
              </a:extLst>
            </p:cNvPr>
            <p:cNvSpPr/>
            <p:nvPr/>
          </p:nvSpPr>
          <p:spPr>
            <a:xfrm>
              <a:off x="891509" y="2017484"/>
              <a:ext cx="11300491" cy="9668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grpSp>
          <p:nvGrpSpPr>
            <p:cNvPr id="6" name="Group 5">
              <a:extLst>
                <a:ext uri="{FF2B5EF4-FFF2-40B4-BE49-F238E27FC236}">
                  <a16:creationId xmlns:a16="http://schemas.microsoft.com/office/drawing/2014/main" id="{A4BD949F-3E9D-29C6-A216-2CB7AD0CE0F3}"/>
                </a:ext>
              </a:extLst>
            </p:cNvPr>
            <p:cNvGrpSpPr/>
            <p:nvPr/>
          </p:nvGrpSpPr>
          <p:grpSpPr>
            <a:xfrm>
              <a:off x="1001485" y="2158202"/>
              <a:ext cx="10530417" cy="4199529"/>
              <a:chOff x="677605" y="1499352"/>
              <a:chExt cx="10860898" cy="4331322"/>
            </a:xfrm>
          </p:grpSpPr>
          <p:sp>
            <p:nvSpPr>
              <p:cNvPr id="7" name="TextBox 6">
                <a:extLst>
                  <a:ext uri="{FF2B5EF4-FFF2-40B4-BE49-F238E27FC236}">
                    <a16:creationId xmlns:a16="http://schemas.microsoft.com/office/drawing/2014/main" id="{011EFB44-B1E6-1BF7-EFA2-560E0DC8A0E6}"/>
                  </a:ext>
                </a:extLst>
              </p:cNvPr>
              <p:cNvSpPr txBox="1"/>
              <p:nvPr/>
            </p:nvSpPr>
            <p:spPr>
              <a:xfrm>
                <a:off x="685800" y="1936402"/>
                <a:ext cx="2507773" cy="290983"/>
              </a:xfrm>
              <a:prstGeom prst="rect">
                <a:avLst/>
              </a:prstGeom>
            </p:spPr>
            <p:txBody>
              <a:bodyPr lIns="0" tIns="0" rIns="0" bIns="0" rtlCol="0" anchor="t">
                <a:spAutoFit/>
              </a:bodyPr>
              <a:lstStyle/>
              <a:p>
                <a:pPr>
                  <a:lnSpc>
                    <a:spcPts val="2184"/>
                  </a:lnSpc>
                </a:pPr>
                <a:r>
                  <a:rPr lang="en-US" sz="2000" i="1" spc="12" dirty="0">
                    <a:solidFill>
                      <a:schemeClr val="bg2"/>
                    </a:solidFill>
                    <a:ea typeface="Playfair Display Italics"/>
                    <a:cs typeface="Playfair Display Italics"/>
                    <a:sym typeface="Playfair Display Italics"/>
                  </a:rPr>
                  <a:t>in operation</a:t>
                </a:r>
              </a:p>
            </p:txBody>
          </p:sp>
          <p:sp>
            <p:nvSpPr>
              <p:cNvPr id="8" name="TextBox 7">
                <a:extLst>
                  <a:ext uri="{FF2B5EF4-FFF2-40B4-BE49-F238E27FC236}">
                    <a16:creationId xmlns:a16="http://schemas.microsoft.com/office/drawing/2014/main" id="{E254369F-2618-4E92-B73C-3235F726FD70}"/>
                  </a:ext>
                </a:extLst>
              </p:cNvPr>
              <p:cNvSpPr txBox="1"/>
              <p:nvPr/>
            </p:nvSpPr>
            <p:spPr>
              <a:xfrm>
                <a:off x="3459045" y="1936402"/>
                <a:ext cx="2507773" cy="290983"/>
              </a:xfrm>
              <a:prstGeom prst="rect">
                <a:avLst/>
              </a:prstGeom>
            </p:spPr>
            <p:txBody>
              <a:bodyPr lIns="0" tIns="0" rIns="0" bIns="0" rtlCol="0" anchor="t">
                <a:spAutoFit/>
              </a:bodyPr>
              <a:lstStyle/>
              <a:p>
                <a:pPr>
                  <a:lnSpc>
                    <a:spcPts val="2184"/>
                  </a:lnSpc>
                </a:pPr>
                <a:r>
                  <a:rPr lang="en-US" sz="2000" i="1" spc="12">
                    <a:solidFill>
                      <a:schemeClr val="bg2"/>
                    </a:solidFill>
                    <a:ea typeface="Playfair Display Italics"/>
                    <a:cs typeface="Playfair Display Italics"/>
                    <a:sym typeface="Playfair Display Italics"/>
                  </a:rPr>
                  <a:t>subscribers</a:t>
                </a:r>
              </a:p>
            </p:txBody>
          </p:sp>
          <p:sp>
            <p:nvSpPr>
              <p:cNvPr id="9" name="TextBox 8">
                <a:extLst>
                  <a:ext uri="{FF2B5EF4-FFF2-40B4-BE49-F238E27FC236}">
                    <a16:creationId xmlns:a16="http://schemas.microsoft.com/office/drawing/2014/main" id="{E9E807D8-828E-A313-0F63-91845FCDF605}"/>
                  </a:ext>
                </a:extLst>
              </p:cNvPr>
              <p:cNvSpPr txBox="1"/>
              <p:nvPr/>
            </p:nvSpPr>
            <p:spPr>
              <a:xfrm>
                <a:off x="6241711" y="1936402"/>
                <a:ext cx="2507773" cy="290983"/>
              </a:xfrm>
              <a:prstGeom prst="rect">
                <a:avLst/>
              </a:prstGeom>
            </p:spPr>
            <p:txBody>
              <a:bodyPr lIns="0" tIns="0" rIns="0" bIns="0" rtlCol="0" anchor="t">
                <a:spAutoFit/>
              </a:bodyPr>
              <a:lstStyle/>
              <a:p>
                <a:pPr>
                  <a:lnSpc>
                    <a:spcPts val="2184"/>
                  </a:lnSpc>
                </a:pPr>
                <a:r>
                  <a:rPr lang="en-US" sz="2000" i="1" spc="12">
                    <a:solidFill>
                      <a:schemeClr val="bg2"/>
                    </a:solidFill>
                    <a:ea typeface="Playfair Display Italics"/>
                    <a:cs typeface="Playfair Display Italics"/>
                    <a:sym typeface="Playfair Display Italics"/>
                  </a:rPr>
                  <a:t>raised</a:t>
                </a:r>
              </a:p>
            </p:txBody>
          </p:sp>
          <p:sp>
            <p:nvSpPr>
              <p:cNvPr id="10" name="TextBox 9">
                <a:extLst>
                  <a:ext uri="{FF2B5EF4-FFF2-40B4-BE49-F238E27FC236}">
                    <a16:creationId xmlns:a16="http://schemas.microsoft.com/office/drawing/2014/main" id="{E47C21C2-D105-CF5A-4925-CCEFF1D59B02}"/>
                  </a:ext>
                </a:extLst>
              </p:cNvPr>
              <p:cNvSpPr txBox="1"/>
              <p:nvPr/>
            </p:nvSpPr>
            <p:spPr>
              <a:xfrm>
                <a:off x="677605" y="1499352"/>
                <a:ext cx="2515968" cy="387139"/>
              </a:xfrm>
              <a:prstGeom prst="rect">
                <a:avLst/>
              </a:prstGeom>
            </p:spPr>
            <p:txBody>
              <a:bodyPr lIns="0" tIns="0" rIns="0" bIns="0" rtlCol="0" anchor="t">
                <a:spAutoFit/>
              </a:bodyPr>
              <a:lstStyle/>
              <a:p>
                <a:pPr>
                  <a:lnSpc>
                    <a:spcPts val="3267"/>
                  </a:lnSpc>
                </a:pPr>
                <a:r>
                  <a:rPr lang="en-US" sz="2000" b="1" dirty="0">
                    <a:solidFill>
                      <a:schemeClr val="bg2"/>
                    </a:solidFill>
                    <a:latin typeface="+mj-lt"/>
                    <a:ea typeface="Public Sans Bold"/>
                    <a:cs typeface="Public Sans Bold"/>
                    <a:sym typeface="Public Sans Bold"/>
                  </a:rPr>
                  <a:t>1 year</a:t>
                </a:r>
              </a:p>
            </p:txBody>
          </p:sp>
          <p:sp>
            <p:nvSpPr>
              <p:cNvPr id="11" name="TextBox 10">
                <a:extLst>
                  <a:ext uri="{FF2B5EF4-FFF2-40B4-BE49-F238E27FC236}">
                    <a16:creationId xmlns:a16="http://schemas.microsoft.com/office/drawing/2014/main" id="{BF2F91B9-A1B8-B148-0E07-26111F77FB1D}"/>
                  </a:ext>
                </a:extLst>
              </p:cNvPr>
              <p:cNvSpPr txBox="1"/>
              <p:nvPr/>
            </p:nvSpPr>
            <p:spPr>
              <a:xfrm>
                <a:off x="3450849" y="1499352"/>
                <a:ext cx="2515968" cy="387139"/>
              </a:xfrm>
              <a:prstGeom prst="rect">
                <a:avLst/>
              </a:prstGeom>
            </p:spPr>
            <p:txBody>
              <a:bodyPr lIns="0" tIns="0" rIns="0" bIns="0" rtlCol="0" anchor="t">
                <a:spAutoFit/>
              </a:bodyPr>
              <a:lstStyle/>
              <a:p>
                <a:pPr>
                  <a:lnSpc>
                    <a:spcPts val="3267"/>
                  </a:lnSpc>
                </a:pPr>
                <a:r>
                  <a:rPr lang="en-US" sz="2000" b="1" dirty="0">
                    <a:solidFill>
                      <a:schemeClr val="bg2"/>
                    </a:solidFill>
                    <a:latin typeface="+mj-lt"/>
                    <a:ea typeface="Public Sans Bold"/>
                    <a:cs typeface="Public Sans Bold"/>
                    <a:sym typeface="Public Sans Bold"/>
                  </a:rPr>
                  <a:t>290 k</a:t>
                </a:r>
              </a:p>
            </p:txBody>
          </p:sp>
          <p:sp>
            <p:nvSpPr>
              <p:cNvPr id="12" name="TextBox 11">
                <a:extLst>
                  <a:ext uri="{FF2B5EF4-FFF2-40B4-BE49-F238E27FC236}">
                    <a16:creationId xmlns:a16="http://schemas.microsoft.com/office/drawing/2014/main" id="{19F75CF1-332A-B27A-BBA7-6D838662FCF4}"/>
                  </a:ext>
                </a:extLst>
              </p:cNvPr>
              <p:cNvSpPr txBox="1"/>
              <p:nvPr/>
            </p:nvSpPr>
            <p:spPr>
              <a:xfrm>
                <a:off x="6233517" y="1499352"/>
                <a:ext cx="2515968" cy="387139"/>
              </a:xfrm>
              <a:prstGeom prst="rect">
                <a:avLst/>
              </a:prstGeom>
            </p:spPr>
            <p:txBody>
              <a:bodyPr lIns="0" tIns="0" rIns="0" bIns="0" rtlCol="0" anchor="t">
                <a:spAutoFit/>
              </a:bodyPr>
              <a:lstStyle/>
              <a:p>
                <a:pPr>
                  <a:lnSpc>
                    <a:spcPts val="3267"/>
                  </a:lnSpc>
                </a:pPr>
                <a:r>
                  <a:rPr lang="en-US" sz="2000" b="1" dirty="0">
                    <a:solidFill>
                      <a:schemeClr val="bg2"/>
                    </a:solidFill>
                    <a:latin typeface="+mj-lt"/>
                    <a:ea typeface="Public Sans Bold"/>
                    <a:cs typeface="Public Sans Bold"/>
                    <a:sym typeface="Public Sans Bold"/>
                  </a:rPr>
                  <a:t>5 million</a:t>
                </a:r>
              </a:p>
            </p:txBody>
          </p:sp>
          <p:sp>
            <p:nvSpPr>
              <p:cNvPr id="13" name="TextBox 12">
                <a:extLst>
                  <a:ext uri="{FF2B5EF4-FFF2-40B4-BE49-F238E27FC236}">
                    <a16:creationId xmlns:a16="http://schemas.microsoft.com/office/drawing/2014/main" id="{0EC608C7-865F-88A8-4EC4-2070F3527202}"/>
                  </a:ext>
                </a:extLst>
              </p:cNvPr>
              <p:cNvSpPr txBox="1"/>
              <p:nvPr/>
            </p:nvSpPr>
            <p:spPr>
              <a:xfrm>
                <a:off x="9030730" y="1936402"/>
                <a:ext cx="2507773" cy="290983"/>
              </a:xfrm>
              <a:prstGeom prst="rect">
                <a:avLst/>
              </a:prstGeom>
            </p:spPr>
            <p:txBody>
              <a:bodyPr lIns="0" tIns="0" rIns="0" bIns="0" rtlCol="0" anchor="t">
                <a:spAutoFit/>
              </a:bodyPr>
              <a:lstStyle/>
              <a:p>
                <a:pPr>
                  <a:lnSpc>
                    <a:spcPts val="2184"/>
                  </a:lnSpc>
                </a:pPr>
                <a:r>
                  <a:rPr lang="en-US" sz="2000" i="1" spc="12" dirty="0">
                    <a:solidFill>
                      <a:schemeClr val="bg2"/>
                    </a:solidFill>
                    <a:ea typeface="Playfair Display Italics"/>
                    <a:cs typeface="Playfair Display Italics"/>
                    <a:sym typeface="Playfair Display Italics"/>
                  </a:rPr>
                  <a:t>employees</a:t>
                </a:r>
              </a:p>
            </p:txBody>
          </p:sp>
          <p:sp>
            <p:nvSpPr>
              <p:cNvPr id="14" name="TextBox 13">
                <a:extLst>
                  <a:ext uri="{FF2B5EF4-FFF2-40B4-BE49-F238E27FC236}">
                    <a16:creationId xmlns:a16="http://schemas.microsoft.com/office/drawing/2014/main" id="{99D68441-1A5E-4D14-8A09-7C454F35323D}"/>
                  </a:ext>
                </a:extLst>
              </p:cNvPr>
              <p:cNvSpPr txBox="1"/>
              <p:nvPr/>
            </p:nvSpPr>
            <p:spPr>
              <a:xfrm>
                <a:off x="9022535" y="1499352"/>
                <a:ext cx="2515968" cy="387139"/>
              </a:xfrm>
              <a:prstGeom prst="rect">
                <a:avLst/>
              </a:prstGeom>
            </p:spPr>
            <p:txBody>
              <a:bodyPr lIns="0" tIns="0" rIns="0" bIns="0" rtlCol="0" anchor="t">
                <a:spAutoFit/>
              </a:bodyPr>
              <a:lstStyle/>
              <a:p>
                <a:pPr>
                  <a:lnSpc>
                    <a:spcPts val="3267"/>
                  </a:lnSpc>
                </a:pPr>
                <a:r>
                  <a:rPr lang="en-US" sz="2000" b="1" dirty="0">
                    <a:solidFill>
                      <a:schemeClr val="bg2"/>
                    </a:solidFill>
                    <a:latin typeface="+mj-lt"/>
                    <a:ea typeface="Public Sans Bold"/>
                    <a:cs typeface="Public Sans Bold"/>
                    <a:sym typeface="Public Sans Bold"/>
                  </a:rPr>
                  <a:t>65</a:t>
                </a:r>
              </a:p>
            </p:txBody>
          </p:sp>
          <p:sp>
            <p:nvSpPr>
              <p:cNvPr id="15" name="TextBox 14">
                <a:extLst>
                  <a:ext uri="{FF2B5EF4-FFF2-40B4-BE49-F238E27FC236}">
                    <a16:creationId xmlns:a16="http://schemas.microsoft.com/office/drawing/2014/main" id="{3DD7170C-F56A-7A22-7D81-65F541BF97D1}"/>
                  </a:ext>
                </a:extLst>
              </p:cNvPr>
              <p:cNvSpPr txBox="1"/>
              <p:nvPr/>
            </p:nvSpPr>
            <p:spPr>
              <a:xfrm>
                <a:off x="677605" y="2759948"/>
                <a:ext cx="2409294" cy="3070726"/>
              </a:xfrm>
              <a:prstGeom prst="rect">
                <a:avLst/>
              </a:prstGeom>
            </p:spPr>
            <p:txBody>
              <a:bodyPr wrap="square"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sp>
            <p:nvSpPr>
              <p:cNvPr id="16" name="TextBox 15">
                <a:extLst>
                  <a:ext uri="{FF2B5EF4-FFF2-40B4-BE49-F238E27FC236}">
                    <a16:creationId xmlns:a16="http://schemas.microsoft.com/office/drawing/2014/main" id="{AB5D517A-E4B3-CFAA-3DFC-1D8F37D845FB}"/>
                  </a:ext>
                </a:extLst>
              </p:cNvPr>
              <p:cNvSpPr txBox="1"/>
              <p:nvPr/>
            </p:nvSpPr>
            <p:spPr>
              <a:xfrm>
                <a:off x="3450850" y="2759947"/>
                <a:ext cx="2408084" cy="3070726"/>
              </a:xfrm>
              <a:prstGeom prst="rect">
                <a:avLst/>
              </a:prstGeom>
            </p:spPr>
            <p:txBody>
              <a:bodyPr wrap="square"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sp>
            <p:nvSpPr>
              <p:cNvPr id="17" name="TextBox 16">
                <a:extLst>
                  <a:ext uri="{FF2B5EF4-FFF2-40B4-BE49-F238E27FC236}">
                    <a16:creationId xmlns:a16="http://schemas.microsoft.com/office/drawing/2014/main" id="{45601245-0892-6E98-0439-1FEC2BFA917B}"/>
                  </a:ext>
                </a:extLst>
              </p:cNvPr>
              <p:cNvSpPr txBox="1"/>
              <p:nvPr/>
            </p:nvSpPr>
            <p:spPr>
              <a:xfrm>
                <a:off x="6222832" y="2759948"/>
                <a:ext cx="2408084" cy="3070726"/>
              </a:xfrm>
              <a:prstGeom prst="rect">
                <a:avLst/>
              </a:prstGeom>
            </p:spPr>
            <p:txBody>
              <a:bodyPr wrap="square"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sp>
            <p:nvSpPr>
              <p:cNvPr id="18" name="TextBox 17">
                <a:extLst>
                  <a:ext uri="{FF2B5EF4-FFF2-40B4-BE49-F238E27FC236}">
                    <a16:creationId xmlns:a16="http://schemas.microsoft.com/office/drawing/2014/main" id="{A32078FF-CC89-94EB-F06A-57F96CA3E4F6}"/>
                  </a:ext>
                </a:extLst>
              </p:cNvPr>
              <p:cNvSpPr txBox="1"/>
              <p:nvPr/>
            </p:nvSpPr>
            <p:spPr>
              <a:xfrm>
                <a:off x="8994814" y="2759948"/>
                <a:ext cx="2404907" cy="3070726"/>
              </a:xfrm>
              <a:prstGeom prst="rect">
                <a:avLst/>
              </a:prstGeom>
            </p:spPr>
            <p:txBody>
              <a:bodyPr wrap="square" lIns="0" tIns="0" rIns="0" bIns="0" rtlCol="0" anchor="t">
                <a:spAutoFit/>
              </a:bodyPr>
              <a:lstStyle/>
              <a:p>
                <a:pPr>
                  <a:lnSpc>
                    <a:spcPts val="1773"/>
                  </a:lnSpc>
                </a:pPr>
                <a:r>
                  <a:rPr lang="en-CA" sz="1200" b="0" i="0" dirty="0">
                    <a:solidFill>
                      <a:schemeClr val="bg2"/>
                    </a:solidFill>
                    <a:effectLst/>
                    <a:latin typeface="+mn-lt"/>
                    <a:cs typeface="Aparajita" panose="02020603050405020304" pitchFamily="18" charset="0"/>
                  </a:rPr>
                  <a:t>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 Lorem ipsum dolor sit </a:t>
                </a:r>
                <a:r>
                  <a:rPr lang="en-CA" sz="1200" b="0" i="0" dirty="0" err="1">
                    <a:solidFill>
                      <a:schemeClr val="bg2"/>
                    </a:solidFill>
                    <a:effectLst/>
                    <a:latin typeface="+mn-lt"/>
                    <a:cs typeface="Aparajita" panose="02020603050405020304" pitchFamily="18" charset="0"/>
                  </a:rPr>
                  <a:t>amet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consectetur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adipiscing</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elit</a:t>
                </a:r>
                <a:r>
                  <a:rPr lang="en-CA" sz="1200" b="0" i="0" dirty="0">
                    <a:solidFill>
                      <a:schemeClr val="bg2"/>
                    </a:solidFill>
                    <a:effectLst/>
                    <a:latin typeface="+mn-lt"/>
                    <a:cs typeface="Aparajita" panose="02020603050405020304" pitchFamily="18" charset="0"/>
                  </a:rPr>
                  <a:t>, sed do </a:t>
                </a:r>
                <a:r>
                  <a:rPr lang="en-CA" sz="1200" b="0" i="0" dirty="0" err="1">
                    <a:solidFill>
                      <a:schemeClr val="bg2"/>
                    </a:solidFill>
                    <a:effectLst/>
                    <a:latin typeface="+mn-lt"/>
                    <a:cs typeface="Aparajita" panose="02020603050405020304" pitchFamily="18" charset="0"/>
                  </a:rPr>
                  <a:t>eiusmod</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tempor</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incididunt</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ut</a:t>
                </a:r>
                <a:r>
                  <a:rPr lang="en-CA" sz="1200" b="0" i="0" dirty="0">
                    <a:solidFill>
                      <a:schemeClr val="bg2"/>
                    </a:solidFill>
                    <a:effectLst/>
                    <a:latin typeface="+mn-lt"/>
                    <a:cs typeface="Aparajita" panose="02020603050405020304" pitchFamily="18" charset="0"/>
                  </a:rPr>
                  <a:t> labore et dolore magna </a:t>
                </a:r>
                <a:r>
                  <a:rPr lang="en-CA" sz="1200" b="0" i="0" dirty="0" err="1">
                    <a:solidFill>
                      <a:schemeClr val="bg2"/>
                    </a:solidFill>
                    <a:effectLst/>
                    <a:latin typeface="+mn-lt"/>
                    <a:cs typeface="Aparajita" panose="02020603050405020304" pitchFamily="18" charset="0"/>
                  </a:rPr>
                  <a:t>aliqua</a:t>
                </a:r>
                <a:r>
                  <a:rPr lang="en-CA" sz="1200" b="0" i="0" dirty="0">
                    <a:solidFill>
                      <a:schemeClr val="bg2"/>
                    </a:solidFill>
                    <a:effectLst/>
                    <a:latin typeface="+mn-lt"/>
                    <a:cs typeface="Aparajita" panose="02020603050405020304" pitchFamily="18" charset="0"/>
                  </a:rPr>
                  <a:t>. Ut </a:t>
                </a:r>
                <a:r>
                  <a:rPr lang="en-CA" sz="1200" b="0" i="0" dirty="0" err="1">
                    <a:solidFill>
                      <a:schemeClr val="bg2"/>
                    </a:solidFill>
                    <a:effectLst/>
                    <a:latin typeface="+mn-lt"/>
                    <a:cs typeface="Aparajita" panose="02020603050405020304" pitchFamily="18" charset="0"/>
                  </a:rPr>
                  <a:t>enim</a:t>
                </a:r>
                <a:r>
                  <a:rPr lang="en-CA" sz="1200" b="0" i="0" dirty="0">
                    <a:solidFill>
                      <a:schemeClr val="bg2"/>
                    </a:solidFill>
                    <a:effectLst/>
                    <a:latin typeface="+mn-lt"/>
                    <a:cs typeface="Aparajita" panose="02020603050405020304" pitchFamily="18" charset="0"/>
                  </a:rPr>
                  <a:t> ad minim </a:t>
                </a:r>
                <a:r>
                  <a:rPr lang="en-CA" sz="1200" b="0" i="0" dirty="0" err="1">
                    <a:solidFill>
                      <a:schemeClr val="bg2"/>
                    </a:solidFill>
                    <a:effectLst/>
                    <a:latin typeface="+mn-lt"/>
                    <a:cs typeface="Aparajita" panose="02020603050405020304" pitchFamily="18" charset="0"/>
                  </a:rPr>
                  <a:t>veniam</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quis</a:t>
                </a:r>
                <a:r>
                  <a:rPr lang="en-CA" sz="1200" b="0" i="0" dirty="0">
                    <a:solidFill>
                      <a:schemeClr val="bg2"/>
                    </a:solidFill>
                    <a:effectLst/>
                    <a:latin typeface="+mn-lt"/>
                    <a:cs typeface="Aparajita" panose="02020603050405020304" pitchFamily="18" charset="0"/>
                  </a:rPr>
                  <a:t> </a:t>
                </a:r>
                <a:r>
                  <a:rPr lang="en-CA" sz="1200" b="0" i="0" dirty="0" err="1">
                    <a:solidFill>
                      <a:schemeClr val="bg2"/>
                    </a:solidFill>
                    <a:effectLst/>
                    <a:latin typeface="+mn-lt"/>
                    <a:cs typeface="Aparajita" panose="02020603050405020304" pitchFamily="18" charset="0"/>
                  </a:rPr>
                  <a:t>nostrud</a:t>
                </a:r>
                <a:r>
                  <a:rPr lang="en-CA" sz="1200" b="0" i="0" dirty="0">
                    <a:solidFill>
                      <a:schemeClr val="bg2"/>
                    </a:solidFill>
                    <a:effectLst/>
                    <a:latin typeface="+mn-lt"/>
                    <a:cs typeface="Aparajita" panose="02020603050405020304" pitchFamily="18" charset="0"/>
                  </a:rPr>
                  <a:t> exercitation.</a:t>
                </a:r>
                <a:endParaRPr lang="en-US" sz="1200" dirty="0">
                  <a:solidFill>
                    <a:schemeClr val="bg2"/>
                  </a:solidFill>
                  <a:ea typeface="Public Sans"/>
                  <a:cs typeface="Public Sans"/>
                  <a:sym typeface="Public Sans"/>
                </a:endParaRPr>
              </a:p>
            </p:txBody>
          </p:sp>
        </p:grpSp>
      </p:grpSp>
      <p:grpSp>
        <p:nvGrpSpPr>
          <p:cNvPr id="20" name="Group 19">
            <a:extLst>
              <a:ext uri="{FF2B5EF4-FFF2-40B4-BE49-F238E27FC236}">
                <a16:creationId xmlns:a16="http://schemas.microsoft.com/office/drawing/2014/main" id="{62941D09-0ADB-D826-4CA4-6D9845024DF4}"/>
              </a:ext>
            </a:extLst>
          </p:cNvPr>
          <p:cNvGrpSpPr/>
          <p:nvPr/>
        </p:nvGrpSpPr>
        <p:grpSpPr>
          <a:xfrm>
            <a:off x="7377591" y="1339284"/>
            <a:ext cx="1335198" cy="1324480"/>
            <a:chOff x="6104184" y="3408943"/>
            <a:chExt cx="2412709" cy="2393339"/>
          </a:xfrm>
        </p:grpSpPr>
        <p:sp>
          <p:nvSpPr>
            <p:cNvPr id="21" name="Oval 20">
              <a:extLst>
                <a:ext uri="{FF2B5EF4-FFF2-40B4-BE49-F238E27FC236}">
                  <a16:creationId xmlns:a16="http://schemas.microsoft.com/office/drawing/2014/main" id="{144D156D-8F0A-70A1-AB7F-85E17F1AFE0C}"/>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22" name="Freeform: Shape 21">
              <a:extLst>
                <a:ext uri="{FF2B5EF4-FFF2-40B4-BE49-F238E27FC236}">
                  <a16:creationId xmlns:a16="http://schemas.microsoft.com/office/drawing/2014/main" id="{0D9A10FC-B0F1-4EDA-AD94-AF6EA173AEF6}"/>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grpSp>
        <p:nvGrpSpPr>
          <p:cNvPr id="23" name="Group 22">
            <a:extLst>
              <a:ext uri="{FF2B5EF4-FFF2-40B4-BE49-F238E27FC236}">
                <a16:creationId xmlns:a16="http://schemas.microsoft.com/office/drawing/2014/main" id="{5D01F348-661B-29D6-EA48-042A0C420A79}"/>
              </a:ext>
            </a:extLst>
          </p:cNvPr>
          <p:cNvGrpSpPr/>
          <p:nvPr/>
        </p:nvGrpSpPr>
        <p:grpSpPr>
          <a:xfrm>
            <a:off x="2080039" y="1339284"/>
            <a:ext cx="1335198" cy="1324480"/>
            <a:chOff x="6104184" y="3408943"/>
            <a:chExt cx="2412709" cy="2393339"/>
          </a:xfrm>
        </p:grpSpPr>
        <p:sp>
          <p:nvSpPr>
            <p:cNvPr id="24" name="Oval 23">
              <a:extLst>
                <a:ext uri="{FF2B5EF4-FFF2-40B4-BE49-F238E27FC236}">
                  <a16:creationId xmlns:a16="http://schemas.microsoft.com/office/drawing/2014/main" id="{043B4902-1D99-3286-48BC-361A5FED2409}"/>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25" name="Freeform: Shape 24">
              <a:extLst>
                <a:ext uri="{FF2B5EF4-FFF2-40B4-BE49-F238E27FC236}">
                  <a16:creationId xmlns:a16="http://schemas.microsoft.com/office/drawing/2014/main" id="{D87ECB07-01F8-D697-E0FB-B0420009272F}"/>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2991198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5B74FCF-7C8E-32C5-7D72-F236CFDC0F06}"/>
              </a:ext>
            </a:extLst>
          </p:cNvPr>
          <p:cNvSpPr/>
          <p:nvPr/>
        </p:nvSpPr>
        <p:spPr>
          <a:xfrm>
            <a:off x="6215743" y="613741"/>
            <a:ext cx="4675117" cy="496523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92E6ED4-BABC-71B4-889C-0CEB846F3DE3}"/>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7D76CB1C-5F7E-D388-615A-148DCF791B1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ED23E80D-8BD3-FFC4-DD17-9019EC6DAE5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12</a:t>
            </a:fld>
            <a:endParaRPr lang="en-IN" dirty="0"/>
          </a:p>
        </p:txBody>
      </p:sp>
      <p:grpSp>
        <p:nvGrpSpPr>
          <p:cNvPr id="22" name="Group 21">
            <a:extLst>
              <a:ext uri="{FF2B5EF4-FFF2-40B4-BE49-F238E27FC236}">
                <a16:creationId xmlns:a16="http://schemas.microsoft.com/office/drawing/2014/main" id="{6BC9E9F8-D2AF-09A9-6587-384EFDE3E7BD}"/>
              </a:ext>
            </a:extLst>
          </p:cNvPr>
          <p:cNvGrpSpPr/>
          <p:nvPr/>
        </p:nvGrpSpPr>
        <p:grpSpPr>
          <a:xfrm>
            <a:off x="988152" y="1911071"/>
            <a:ext cx="5107848" cy="4355438"/>
            <a:chOff x="671247" y="1499352"/>
            <a:chExt cx="5295571" cy="4515508"/>
          </a:xfrm>
        </p:grpSpPr>
        <p:sp>
          <p:nvSpPr>
            <p:cNvPr id="8" name="TextBox 7">
              <a:extLst>
                <a:ext uri="{FF2B5EF4-FFF2-40B4-BE49-F238E27FC236}">
                  <a16:creationId xmlns:a16="http://schemas.microsoft.com/office/drawing/2014/main" id="{9ED52662-6F81-51A9-7BDC-F9720DAD74E9}"/>
                </a:ext>
              </a:extLst>
            </p:cNvPr>
            <p:cNvSpPr txBox="1"/>
            <p:nvPr/>
          </p:nvSpPr>
          <p:spPr>
            <a:xfrm>
              <a:off x="685800" y="2022169"/>
              <a:ext cx="2507773" cy="308252"/>
            </a:xfrm>
            <a:prstGeom prst="rect">
              <a:avLst/>
            </a:prstGeom>
          </p:spPr>
          <p:txBody>
            <a:bodyPr lIns="0" tIns="0" rIns="0" bIns="0" rtlCol="0" anchor="t">
              <a:spAutoFit/>
            </a:bodyPr>
            <a:lstStyle/>
            <a:p>
              <a:pPr>
                <a:lnSpc>
                  <a:spcPts val="2487"/>
                </a:lnSpc>
              </a:pPr>
              <a:r>
                <a:rPr lang="en-US" sz="2000" i="1" spc="13" dirty="0">
                  <a:solidFill>
                    <a:schemeClr val="bg2"/>
                  </a:solidFill>
                  <a:ea typeface="Playfair Display Italics"/>
                  <a:cs typeface="Playfair Display Italics"/>
                  <a:sym typeface="Playfair Display Italics"/>
                </a:rPr>
                <a:t>in operation</a:t>
              </a:r>
            </a:p>
          </p:txBody>
        </p:sp>
        <p:sp>
          <p:nvSpPr>
            <p:cNvPr id="9" name="TextBox 8">
              <a:extLst>
                <a:ext uri="{FF2B5EF4-FFF2-40B4-BE49-F238E27FC236}">
                  <a16:creationId xmlns:a16="http://schemas.microsoft.com/office/drawing/2014/main" id="{E273717F-14ED-6D7D-649D-169AD8914638}"/>
                </a:ext>
              </a:extLst>
            </p:cNvPr>
            <p:cNvSpPr txBox="1"/>
            <p:nvPr/>
          </p:nvSpPr>
          <p:spPr>
            <a:xfrm>
              <a:off x="685800" y="4477756"/>
              <a:ext cx="2507773" cy="308252"/>
            </a:xfrm>
            <a:prstGeom prst="rect">
              <a:avLst/>
            </a:prstGeom>
          </p:spPr>
          <p:txBody>
            <a:bodyPr lIns="0" tIns="0" rIns="0" bIns="0" rtlCol="0" anchor="t">
              <a:spAutoFit/>
            </a:bodyPr>
            <a:lstStyle/>
            <a:p>
              <a:pPr>
                <a:lnSpc>
                  <a:spcPts val="2487"/>
                </a:lnSpc>
              </a:pPr>
              <a:r>
                <a:rPr lang="en-US" sz="2000" i="1" spc="13" dirty="0">
                  <a:solidFill>
                    <a:schemeClr val="bg2"/>
                  </a:solidFill>
                  <a:ea typeface="Playfair Display Italics"/>
                  <a:cs typeface="Playfair Display Italics"/>
                  <a:sym typeface="Playfair Display Italics"/>
                </a:rPr>
                <a:t>Lorem</a:t>
              </a:r>
            </a:p>
          </p:txBody>
        </p:sp>
        <p:sp>
          <p:nvSpPr>
            <p:cNvPr id="10" name="TextBox 9">
              <a:extLst>
                <a:ext uri="{FF2B5EF4-FFF2-40B4-BE49-F238E27FC236}">
                  <a16:creationId xmlns:a16="http://schemas.microsoft.com/office/drawing/2014/main" id="{077E6FAC-40CE-71CD-72D6-AD083932EF7A}"/>
                </a:ext>
              </a:extLst>
            </p:cNvPr>
            <p:cNvSpPr txBox="1"/>
            <p:nvPr/>
          </p:nvSpPr>
          <p:spPr>
            <a:xfrm>
              <a:off x="679443" y="3251021"/>
              <a:ext cx="2507773" cy="308252"/>
            </a:xfrm>
            <a:prstGeom prst="rect">
              <a:avLst/>
            </a:prstGeom>
          </p:spPr>
          <p:txBody>
            <a:bodyPr lIns="0" tIns="0" rIns="0" bIns="0" rtlCol="0" anchor="t">
              <a:spAutoFit/>
            </a:bodyPr>
            <a:lstStyle/>
            <a:p>
              <a:pPr>
                <a:lnSpc>
                  <a:spcPts val="2487"/>
                </a:lnSpc>
              </a:pPr>
              <a:r>
                <a:rPr lang="en-US" sz="2000" i="1" spc="13">
                  <a:solidFill>
                    <a:schemeClr val="bg2"/>
                  </a:solidFill>
                  <a:ea typeface="Playfair Display Italics"/>
                  <a:cs typeface="Playfair Display Italics"/>
                  <a:sym typeface="Playfair Display Italics"/>
                </a:rPr>
                <a:t>subscribers</a:t>
              </a:r>
            </a:p>
          </p:txBody>
        </p:sp>
        <p:sp>
          <p:nvSpPr>
            <p:cNvPr id="11" name="TextBox 10">
              <a:extLst>
                <a:ext uri="{FF2B5EF4-FFF2-40B4-BE49-F238E27FC236}">
                  <a16:creationId xmlns:a16="http://schemas.microsoft.com/office/drawing/2014/main" id="{3C5F7B4F-1EF7-4338-DAC3-7542E9CF1292}"/>
                </a:ext>
              </a:extLst>
            </p:cNvPr>
            <p:cNvSpPr txBox="1"/>
            <p:nvPr/>
          </p:nvSpPr>
          <p:spPr>
            <a:xfrm>
              <a:off x="679443" y="5706608"/>
              <a:ext cx="2507773" cy="308252"/>
            </a:xfrm>
            <a:prstGeom prst="rect">
              <a:avLst/>
            </a:prstGeom>
          </p:spPr>
          <p:txBody>
            <a:bodyPr lIns="0" tIns="0" rIns="0" bIns="0" rtlCol="0" anchor="t">
              <a:spAutoFit/>
            </a:bodyPr>
            <a:lstStyle/>
            <a:p>
              <a:pPr>
                <a:lnSpc>
                  <a:spcPts val="2487"/>
                </a:lnSpc>
              </a:pPr>
              <a:r>
                <a:rPr lang="en-US" sz="2000" i="1" spc="13" dirty="0">
                  <a:solidFill>
                    <a:schemeClr val="bg2"/>
                  </a:solidFill>
                  <a:ea typeface="Playfair Display Italics"/>
                  <a:cs typeface="Playfair Display Italics"/>
                  <a:sym typeface="Playfair Display Italics"/>
                </a:rPr>
                <a:t>Lorem</a:t>
              </a:r>
            </a:p>
          </p:txBody>
        </p:sp>
        <p:sp>
          <p:nvSpPr>
            <p:cNvPr id="12" name="TextBox 11">
              <a:extLst>
                <a:ext uri="{FF2B5EF4-FFF2-40B4-BE49-F238E27FC236}">
                  <a16:creationId xmlns:a16="http://schemas.microsoft.com/office/drawing/2014/main" id="{0AAC0E03-0C00-B8F9-0D3E-A97170B1859A}"/>
                </a:ext>
              </a:extLst>
            </p:cNvPr>
            <p:cNvSpPr txBox="1"/>
            <p:nvPr/>
          </p:nvSpPr>
          <p:spPr>
            <a:xfrm>
              <a:off x="3459045" y="2022169"/>
              <a:ext cx="2507773" cy="308252"/>
            </a:xfrm>
            <a:prstGeom prst="rect">
              <a:avLst/>
            </a:prstGeom>
          </p:spPr>
          <p:txBody>
            <a:bodyPr lIns="0" tIns="0" rIns="0" bIns="0" rtlCol="0" anchor="t">
              <a:spAutoFit/>
            </a:bodyPr>
            <a:lstStyle/>
            <a:p>
              <a:pPr>
                <a:lnSpc>
                  <a:spcPts val="2487"/>
                </a:lnSpc>
              </a:pPr>
              <a:r>
                <a:rPr lang="en-US" sz="2000" i="1" spc="13">
                  <a:solidFill>
                    <a:schemeClr val="bg2"/>
                  </a:solidFill>
                  <a:ea typeface="Playfair Display Italics"/>
                  <a:cs typeface="Playfair Display Italics"/>
                  <a:sym typeface="Playfair Display Italics"/>
                </a:rPr>
                <a:t>raised</a:t>
              </a:r>
            </a:p>
          </p:txBody>
        </p:sp>
        <p:sp>
          <p:nvSpPr>
            <p:cNvPr id="13" name="TextBox 12">
              <a:extLst>
                <a:ext uri="{FF2B5EF4-FFF2-40B4-BE49-F238E27FC236}">
                  <a16:creationId xmlns:a16="http://schemas.microsoft.com/office/drawing/2014/main" id="{6388CB3A-4057-978E-C9B1-9FA2E0491765}"/>
                </a:ext>
              </a:extLst>
            </p:cNvPr>
            <p:cNvSpPr txBox="1"/>
            <p:nvPr/>
          </p:nvSpPr>
          <p:spPr>
            <a:xfrm>
              <a:off x="3459045" y="4477756"/>
              <a:ext cx="2507773" cy="308252"/>
            </a:xfrm>
            <a:prstGeom prst="rect">
              <a:avLst/>
            </a:prstGeom>
          </p:spPr>
          <p:txBody>
            <a:bodyPr lIns="0" tIns="0" rIns="0" bIns="0" rtlCol="0" anchor="t">
              <a:spAutoFit/>
            </a:bodyPr>
            <a:lstStyle/>
            <a:p>
              <a:pPr>
                <a:lnSpc>
                  <a:spcPts val="2487"/>
                </a:lnSpc>
              </a:pPr>
              <a:r>
                <a:rPr lang="en-US" sz="2000" i="1" spc="13">
                  <a:solidFill>
                    <a:schemeClr val="bg2"/>
                  </a:solidFill>
                  <a:ea typeface="Playfair Display Italics"/>
                  <a:cs typeface="Playfair Display Italics"/>
                  <a:sym typeface="Playfair Display Italics"/>
                </a:rPr>
                <a:t>churn rate</a:t>
              </a:r>
            </a:p>
          </p:txBody>
        </p:sp>
        <p:sp>
          <p:nvSpPr>
            <p:cNvPr id="14" name="TextBox 13">
              <a:extLst>
                <a:ext uri="{FF2B5EF4-FFF2-40B4-BE49-F238E27FC236}">
                  <a16:creationId xmlns:a16="http://schemas.microsoft.com/office/drawing/2014/main" id="{C4A491BF-DDFB-0490-9F70-305300BBCDBA}"/>
                </a:ext>
              </a:extLst>
            </p:cNvPr>
            <p:cNvSpPr txBox="1"/>
            <p:nvPr/>
          </p:nvSpPr>
          <p:spPr>
            <a:xfrm>
              <a:off x="677605" y="1499352"/>
              <a:ext cx="2515968" cy="451045"/>
            </a:xfrm>
            <a:prstGeom prst="rect">
              <a:avLst/>
            </a:prstGeom>
          </p:spPr>
          <p:txBody>
            <a:bodyPr lIns="0" tIns="0" rIns="0" bIns="0" rtlCol="0" anchor="t">
              <a:spAutoFit/>
            </a:bodyPr>
            <a:lstStyle/>
            <a:p>
              <a:pPr>
                <a:lnSpc>
                  <a:spcPts val="3827"/>
                </a:lnSpc>
              </a:pPr>
              <a:r>
                <a:rPr lang="en-US" sz="2400" b="1" dirty="0">
                  <a:solidFill>
                    <a:schemeClr val="bg2"/>
                  </a:solidFill>
                  <a:latin typeface="+mj-lt"/>
                  <a:ea typeface="Public Sans Bold"/>
                  <a:cs typeface="Public Sans Bold"/>
                  <a:sym typeface="Public Sans Bold"/>
                </a:rPr>
                <a:t>1 year</a:t>
              </a:r>
            </a:p>
          </p:txBody>
        </p:sp>
        <p:sp>
          <p:nvSpPr>
            <p:cNvPr id="15" name="TextBox 14">
              <a:extLst>
                <a:ext uri="{FF2B5EF4-FFF2-40B4-BE49-F238E27FC236}">
                  <a16:creationId xmlns:a16="http://schemas.microsoft.com/office/drawing/2014/main" id="{B6D9F3E6-A80F-8B03-4E18-0A0BB1F933DD}"/>
                </a:ext>
              </a:extLst>
            </p:cNvPr>
            <p:cNvSpPr txBox="1"/>
            <p:nvPr/>
          </p:nvSpPr>
          <p:spPr>
            <a:xfrm>
              <a:off x="677605" y="3954940"/>
              <a:ext cx="2515968" cy="451045"/>
            </a:xfrm>
            <a:prstGeom prst="rect">
              <a:avLst/>
            </a:prstGeom>
          </p:spPr>
          <p:txBody>
            <a:bodyPr lIns="0" tIns="0" rIns="0" bIns="0" rtlCol="0" anchor="t">
              <a:spAutoFit/>
            </a:bodyPr>
            <a:lstStyle/>
            <a:p>
              <a:pPr>
                <a:lnSpc>
                  <a:spcPts val="3827"/>
                </a:lnSpc>
              </a:pPr>
              <a:r>
                <a:rPr lang="en-US" sz="2400" b="1">
                  <a:solidFill>
                    <a:schemeClr val="bg2"/>
                  </a:solidFill>
                  <a:latin typeface="+mj-lt"/>
                  <a:ea typeface="Public Sans Bold"/>
                  <a:cs typeface="Public Sans Bold"/>
                  <a:sym typeface="Public Sans Bold"/>
                </a:rPr>
                <a:t>54k</a:t>
              </a:r>
            </a:p>
          </p:txBody>
        </p:sp>
        <p:sp>
          <p:nvSpPr>
            <p:cNvPr id="16" name="TextBox 15">
              <a:extLst>
                <a:ext uri="{FF2B5EF4-FFF2-40B4-BE49-F238E27FC236}">
                  <a16:creationId xmlns:a16="http://schemas.microsoft.com/office/drawing/2014/main" id="{508E3571-4505-5513-CAFB-AC31FC7367F1}"/>
                </a:ext>
              </a:extLst>
            </p:cNvPr>
            <p:cNvSpPr txBox="1"/>
            <p:nvPr/>
          </p:nvSpPr>
          <p:spPr>
            <a:xfrm>
              <a:off x="671247" y="2728204"/>
              <a:ext cx="2515968" cy="451045"/>
            </a:xfrm>
            <a:prstGeom prst="rect">
              <a:avLst/>
            </a:prstGeom>
          </p:spPr>
          <p:txBody>
            <a:bodyPr lIns="0" tIns="0" rIns="0" bIns="0" rtlCol="0" anchor="t">
              <a:spAutoFit/>
            </a:bodyPr>
            <a:lstStyle/>
            <a:p>
              <a:pPr>
                <a:lnSpc>
                  <a:spcPts val="3827"/>
                </a:lnSpc>
              </a:pPr>
              <a:r>
                <a:rPr lang="en-US" sz="2400" b="1" dirty="0">
                  <a:solidFill>
                    <a:schemeClr val="bg2"/>
                  </a:solidFill>
                  <a:latin typeface="+mj-lt"/>
                  <a:ea typeface="Public Sans Bold"/>
                  <a:cs typeface="Public Sans Bold"/>
                  <a:sym typeface="Public Sans Bold"/>
                </a:rPr>
                <a:t>290 k</a:t>
              </a:r>
            </a:p>
          </p:txBody>
        </p:sp>
        <p:sp>
          <p:nvSpPr>
            <p:cNvPr id="17" name="TextBox 16">
              <a:extLst>
                <a:ext uri="{FF2B5EF4-FFF2-40B4-BE49-F238E27FC236}">
                  <a16:creationId xmlns:a16="http://schemas.microsoft.com/office/drawing/2014/main" id="{053728CB-DC87-0A3B-1EB6-686454FD40E2}"/>
                </a:ext>
              </a:extLst>
            </p:cNvPr>
            <p:cNvSpPr txBox="1"/>
            <p:nvPr/>
          </p:nvSpPr>
          <p:spPr>
            <a:xfrm>
              <a:off x="671247" y="5183792"/>
              <a:ext cx="2515968" cy="451045"/>
            </a:xfrm>
            <a:prstGeom prst="rect">
              <a:avLst/>
            </a:prstGeom>
          </p:spPr>
          <p:txBody>
            <a:bodyPr lIns="0" tIns="0" rIns="0" bIns="0" rtlCol="0" anchor="t">
              <a:spAutoFit/>
            </a:bodyPr>
            <a:lstStyle/>
            <a:p>
              <a:pPr>
                <a:lnSpc>
                  <a:spcPts val="3827"/>
                </a:lnSpc>
              </a:pPr>
              <a:r>
                <a:rPr lang="en-US" sz="2400" b="1">
                  <a:solidFill>
                    <a:schemeClr val="bg2"/>
                  </a:solidFill>
                  <a:latin typeface="+mj-lt"/>
                  <a:ea typeface="Public Sans Bold"/>
                  <a:cs typeface="Public Sans Bold"/>
                  <a:sym typeface="Public Sans Bold"/>
                </a:rPr>
                <a:t>10.8k</a:t>
              </a:r>
            </a:p>
          </p:txBody>
        </p:sp>
        <p:sp>
          <p:nvSpPr>
            <p:cNvPr id="18" name="TextBox 17">
              <a:extLst>
                <a:ext uri="{FF2B5EF4-FFF2-40B4-BE49-F238E27FC236}">
                  <a16:creationId xmlns:a16="http://schemas.microsoft.com/office/drawing/2014/main" id="{2F2ABE73-2019-D9C7-A8C6-8CEC6F2A0F66}"/>
                </a:ext>
              </a:extLst>
            </p:cNvPr>
            <p:cNvSpPr txBox="1"/>
            <p:nvPr/>
          </p:nvSpPr>
          <p:spPr>
            <a:xfrm>
              <a:off x="3450849" y="1499352"/>
              <a:ext cx="2515968" cy="451045"/>
            </a:xfrm>
            <a:prstGeom prst="rect">
              <a:avLst/>
            </a:prstGeom>
          </p:spPr>
          <p:txBody>
            <a:bodyPr lIns="0" tIns="0" rIns="0" bIns="0" rtlCol="0" anchor="t">
              <a:spAutoFit/>
            </a:bodyPr>
            <a:lstStyle/>
            <a:p>
              <a:pPr>
                <a:lnSpc>
                  <a:spcPts val="3827"/>
                </a:lnSpc>
              </a:pPr>
              <a:r>
                <a:rPr lang="en-US" sz="2400" b="1" dirty="0">
                  <a:solidFill>
                    <a:schemeClr val="bg2"/>
                  </a:solidFill>
                  <a:latin typeface="+mj-lt"/>
                  <a:ea typeface="Public Sans Bold"/>
                  <a:cs typeface="Public Sans Bold"/>
                  <a:sym typeface="Public Sans Bold"/>
                </a:rPr>
                <a:t>5 million</a:t>
              </a:r>
            </a:p>
          </p:txBody>
        </p:sp>
        <p:sp>
          <p:nvSpPr>
            <p:cNvPr id="19" name="TextBox 18">
              <a:extLst>
                <a:ext uri="{FF2B5EF4-FFF2-40B4-BE49-F238E27FC236}">
                  <a16:creationId xmlns:a16="http://schemas.microsoft.com/office/drawing/2014/main" id="{C2556FCF-3F4E-E511-A0D9-EF467C1FB32B}"/>
                </a:ext>
              </a:extLst>
            </p:cNvPr>
            <p:cNvSpPr txBox="1"/>
            <p:nvPr/>
          </p:nvSpPr>
          <p:spPr>
            <a:xfrm>
              <a:off x="3450849" y="3954940"/>
              <a:ext cx="2515968" cy="451045"/>
            </a:xfrm>
            <a:prstGeom prst="rect">
              <a:avLst/>
            </a:prstGeom>
          </p:spPr>
          <p:txBody>
            <a:bodyPr lIns="0" tIns="0" rIns="0" bIns="0" rtlCol="0" anchor="t">
              <a:spAutoFit/>
            </a:bodyPr>
            <a:lstStyle/>
            <a:p>
              <a:pPr>
                <a:lnSpc>
                  <a:spcPts val="3827"/>
                </a:lnSpc>
              </a:pPr>
              <a:r>
                <a:rPr lang="en-US" sz="2400" b="1" dirty="0">
                  <a:solidFill>
                    <a:schemeClr val="bg2"/>
                  </a:solidFill>
                  <a:latin typeface="+mj-lt"/>
                  <a:ea typeface="Public Sans Bold"/>
                  <a:cs typeface="Public Sans Bold"/>
                  <a:sym typeface="Public Sans Bold"/>
                </a:rPr>
                <a:t>9%</a:t>
              </a:r>
            </a:p>
          </p:txBody>
        </p:sp>
        <p:sp>
          <p:nvSpPr>
            <p:cNvPr id="20" name="TextBox 19">
              <a:extLst>
                <a:ext uri="{FF2B5EF4-FFF2-40B4-BE49-F238E27FC236}">
                  <a16:creationId xmlns:a16="http://schemas.microsoft.com/office/drawing/2014/main" id="{2FED4EF6-7AC5-CABB-3E1D-EA70A831E9C6}"/>
                </a:ext>
              </a:extLst>
            </p:cNvPr>
            <p:cNvSpPr txBox="1"/>
            <p:nvPr/>
          </p:nvSpPr>
          <p:spPr>
            <a:xfrm>
              <a:off x="3459045" y="3251021"/>
              <a:ext cx="2507773" cy="308252"/>
            </a:xfrm>
            <a:prstGeom prst="rect">
              <a:avLst/>
            </a:prstGeom>
          </p:spPr>
          <p:txBody>
            <a:bodyPr lIns="0" tIns="0" rIns="0" bIns="0" rtlCol="0" anchor="t">
              <a:spAutoFit/>
            </a:bodyPr>
            <a:lstStyle/>
            <a:p>
              <a:pPr>
                <a:lnSpc>
                  <a:spcPts val="2487"/>
                </a:lnSpc>
              </a:pPr>
              <a:r>
                <a:rPr lang="en-US" sz="2000" i="1" spc="13">
                  <a:solidFill>
                    <a:schemeClr val="bg2"/>
                  </a:solidFill>
                  <a:ea typeface="Playfair Display Italics"/>
                  <a:cs typeface="Playfair Display Italics"/>
                  <a:sym typeface="Playfair Display Italics"/>
                </a:rPr>
                <a:t>employees</a:t>
              </a:r>
            </a:p>
          </p:txBody>
        </p:sp>
        <p:sp>
          <p:nvSpPr>
            <p:cNvPr id="21" name="TextBox 20">
              <a:extLst>
                <a:ext uri="{FF2B5EF4-FFF2-40B4-BE49-F238E27FC236}">
                  <a16:creationId xmlns:a16="http://schemas.microsoft.com/office/drawing/2014/main" id="{EAC30D61-7BA2-E963-44E7-8D46F9181F97}"/>
                </a:ext>
              </a:extLst>
            </p:cNvPr>
            <p:cNvSpPr txBox="1"/>
            <p:nvPr/>
          </p:nvSpPr>
          <p:spPr>
            <a:xfrm>
              <a:off x="3459045" y="5706608"/>
              <a:ext cx="2507773" cy="308252"/>
            </a:xfrm>
            <a:prstGeom prst="rect">
              <a:avLst/>
            </a:prstGeom>
          </p:spPr>
          <p:txBody>
            <a:bodyPr lIns="0" tIns="0" rIns="0" bIns="0" rtlCol="0" anchor="t">
              <a:spAutoFit/>
            </a:bodyPr>
            <a:lstStyle/>
            <a:p>
              <a:pPr>
                <a:lnSpc>
                  <a:spcPts val="2487"/>
                </a:lnSpc>
              </a:pPr>
              <a:r>
                <a:rPr lang="en-US" sz="2000" i="1" spc="13" dirty="0">
                  <a:solidFill>
                    <a:schemeClr val="bg2"/>
                  </a:solidFill>
                  <a:ea typeface="Playfair Display Italics"/>
                  <a:cs typeface="Playfair Display Italics"/>
                  <a:sym typeface="Playfair Display Italics"/>
                </a:rPr>
                <a:t>Lorem Ipsum</a:t>
              </a:r>
            </a:p>
          </p:txBody>
        </p:sp>
        <p:sp>
          <p:nvSpPr>
            <p:cNvPr id="23" name="TextBox 22">
              <a:extLst>
                <a:ext uri="{FF2B5EF4-FFF2-40B4-BE49-F238E27FC236}">
                  <a16:creationId xmlns:a16="http://schemas.microsoft.com/office/drawing/2014/main" id="{30A69543-1950-6747-2074-EE051BCC42ED}"/>
                </a:ext>
              </a:extLst>
            </p:cNvPr>
            <p:cNvSpPr txBox="1"/>
            <p:nvPr/>
          </p:nvSpPr>
          <p:spPr>
            <a:xfrm>
              <a:off x="3450849" y="2728203"/>
              <a:ext cx="2515968" cy="451045"/>
            </a:xfrm>
            <a:prstGeom prst="rect">
              <a:avLst/>
            </a:prstGeom>
          </p:spPr>
          <p:txBody>
            <a:bodyPr lIns="0" tIns="0" rIns="0" bIns="0" rtlCol="0" anchor="t">
              <a:spAutoFit/>
            </a:bodyPr>
            <a:lstStyle/>
            <a:p>
              <a:pPr>
                <a:lnSpc>
                  <a:spcPts val="3827"/>
                </a:lnSpc>
              </a:pPr>
              <a:r>
                <a:rPr lang="en-US" sz="2400" b="1" dirty="0">
                  <a:solidFill>
                    <a:schemeClr val="bg2"/>
                  </a:solidFill>
                  <a:latin typeface="+mj-lt"/>
                  <a:ea typeface="Public Sans Bold"/>
                  <a:cs typeface="Public Sans Bold"/>
                  <a:sym typeface="Public Sans Bold"/>
                </a:rPr>
                <a:t>65</a:t>
              </a:r>
            </a:p>
          </p:txBody>
        </p:sp>
        <p:sp>
          <p:nvSpPr>
            <p:cNvPr id="24" name="TextBox 23">
              <a:extLst>
                <a:ext uri="{FF2B5EF4-FFF2-40B4-BE49-F238E27FC236}">
                  <a16:creationId xmlns:a16="http://schemas.microsoft.com/office/drawing/2014/main" id="{ECC01078-F261-EB0A-1E70-348C31514776}"/>
                </a:ext>
              </a:extLst>
            </p:cNvPr>
            <p:cNvSpPr txBox="1"/>
            <p:nvPr/>
          </p:nvSpPr>
          <p:spPr>
            <a:xfrm>
              <a:off x="3450849" y="5183791"/>
              <a:ext cx="2515968" cy="451045"/>
            </a:xfrm>
            <a:prstGeom prst="rect">
              <a:avLst/>
            </a:prstGeom>
          </p:spPr>
          <p:txBody>
            <a:bodyPr lIns="0" tIns="0" rIns="0" bIns="0" rtlCol="0" anchor="t">
              <a:spAutoFit/>
            </a:bodyPr>
            <a:lstStyle/>
            <a:p>
              <a:pPr>
                <a:lnSpc>
                  <a:spcPts val="3827"/>
                </a:lnSpc>
              </a:pPr>
              <a:r>
                <a:rPr lang="en-US" sz="2400" b="1">
                  <a:solidFill>
                    <a:schemeClr val="bg2"/>
                  </a:solidFill>
                  <a:latin typeface="+mj-lt"/>
                  <a:ea typeface="Public Sans Bold"/>
                  <a:cs typeface="Public Sans Bold"/>
                  <a:sym typeface="Public Sans Bold"/>
                </a:rPr>
                <a:t>44%</a:t>
              </a:r>
            </a:p>
          </p:txBody>
        </p:sp>
      </p:grpSp>
      <p:pic>
        <p:nvPicPr>
          <p:cNvPr id="27" name="Picture Placeholder 26" descr="A person working on a computer&#10;&#10;AI-generated content may be incorrect.">
            <a:extLst>
              <a:ext uri="{FF2B5EF4-FFF2-40B4-BE49-F238E27FC236}">
                <a16:creationId xmlns:a16="http://schemas.microsoft.com/office/drawing/2014/main" id="{C38DF9D4-39A8-BC6C-4FD7-3102C6E6A7D0}"/>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grpSp>
        <p:nvGrpSpPr>
          <p:cNvPr id="5" name="Group 4">
            <a:extLst>
              <a:ext uri="{FF2B5EF4-FFF2-40B4-BE49-F238E27FC236}">
                <a16:creationId xmlns:a16="http://schemas.microsoft.com/office/drawing/2014/main" id="{B05F7C1E-B1E7-285F-8792-2090D15748B3}"/>
              </a:ext>
            </a:extLst>
          </p:cNvPr>
          <p:cNvGrpSpPr/>
          <p:nvPr/>
        </p:nvGrpSpPr>
        <p:grpSpPr>
          <a:xfrm>
            <a:off x="7338303" y="5604269"/>
            <a:ext cx="1335198" cy="1324480"/>
            <a:chOff x="6104184" y="3408943"/>
            <a:chExt cx="2412709" cy="2393339"/>
          </a:xfrm>
        </p:grpSpPr>
        <p:sp>
          <p:nvSpPr>
            <p:cNvPr id="6" name="Oval 5">
              <a:extLst>
                <a:ext uri="{FF2B5EF4-FFF2-40B4-BE49-F238E27FC236}">
                  <a16:creationId xmlns:a16="http://schemas.microsoft.com/office/drawing/2014/main" id="{AA395664-6328-430A-ABB3-2366BFB78F80}"/>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E9487E93-8D0A-22C5-7DC1-D57DBB03A08C}"/>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1722909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CCA4F-ED14-BE63-DF82-87AAF0F47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57BBB9-2660-6249-280B-A9F07C5F781D}"/>
              </a:ext>
            </a:extLst>
          </p:cNvPr>
          <p:cNvSpPr>
            <a:spLocks noGrp="1"/>
          </p:cNvSpPr>
          <p:nvPr>
            <p:ph type="title"/>
          </p:nvPr>
        </p:nvSpPr>
        <p:spPr/>
        <p:txBody>
          <a:bodyPr/>
          <a:lstStyle/>
          <a:p>
            <a:r>
              <a:rPr lang="en-CA" dirty="0"/>
              <a:t>Company traction</a:t>
            </a:r>
          </a:p>
        </p:txBody>
      </p:sp>
      <p:sp>
        <p:nvSpPr>
          <p:cNvPr id="3" name="Footer Placeholder 2">
            <a:extLst>
              <a:ext uri="{FF2B5EF4-FFF2-40B4-BE49-F238E27FC236}">
                <a16:creationId xmlns:a16="http://schemas.microsoft.com/office/drawing/2014/main" id="{9A8B7064-34FA-3938-0E27-642DC4C1CD0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678997A6-968B-8555-81B8-03B8883268A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13</a:t>
            </a:fld>
            <a:endParaRPr lang="en-IN" dirty="0"/>
          </a:p>
        </p:txBody>
      </p:sp>
      <p:grpSp>
        <p:nvGrpSpPr>
          <p:cNvPr id="54" name="Group 53">
            <a:extLst>
              <a:ext uri="{FF2B5EF4-FFF2-40B4-BE49-F238E27FC236}">
                <a16:creationId xmlns:a16="http://schemas.microsoft.com/office/drawing/2014/main" id="{C599643B-73C6-568D-4798-3BE2AF116239}"/>
              </a:ext>
            </a:extLst>
          </p:cNvPr>
          <p:cNvGrpSpPr/>
          <p:nvPr/>
        </p:nvGrpSpPr>
        <p:grpSpPr>
          <a:xfrm>
            <a:off x="-46047" y="1548799"/>
            <a:ext cx="7568843" cy="4437883"/>
            <a:chOff x="3990697" y="1547447"/>
            <a:chExt cx="7681877" cy="4504159"/>
          </a:xfrm>
        </p:grpSpPr>
        <p:graphicFrame>
          <p:nvGraphicFramePr>
            <p:cNvPr id="5" name="Chart 4">
              <a:extLst>
                <a:ext uri="{FF2B5EF4-FFF2-40B4-BE49-F238E27FC236}">
                  <a16:creationId xmlns:a16="http://schemas.microsoft.com/office/drawing/2014/main" id="{28EA3426-BF5D-04C8-3139-1673B7EE701B}"/>
                </a:ext>
              </a:extLst>
            </p:cNvPr>
            <p:cNvGraphicFramePr/>
            <p:nvPr>
              <p:extLst>
                <p:ext uri="{D42A27DB-BD31-4B8C-83A1-F6EECF244321}">
                  <p14:modId xmlns:p14="http://schemas.microsoft.com/office/powerpoint/2010/main" val="4142742506"/>
                </p:ext>
              </p:extLst>
            </p:nvPr>
          </p:nvGraphicFramePr>
          <p:xfrm>
            <a:off x="3990697" y="1547447"/>
            <a:ext cx="7681877" cy="4396152"/>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5">
              <a:extLst>
                <a:ext uri="{FF2B5EF4-FFF2-40B4-BE49-F238E27FC236}">
                  <a16:creationId xmlns:a16="http://schemas.microsoft.com/office/drawing/2014/main" id="{EF45C690-C2CC-0165-10B6-641D3D4009DE}"/>
                </a:ext>
              </a:extLst>
            </p:cNvPr>
            <p:cNvSpPr txBox="1"/>
            <p:nvPr/>
          </p:nvSpPr>
          <p:spPr>
            <a:xfrm>
              <a:off x="4345584" y="5817327"/>
              <a:ext cx="6972103" cy="23427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bg2"/>
                  </a:solidFill>
                </a:rPr>
                <a:t>“This editable PowerPoint graph allows easy customization of colors, values, and legends.”</a:t>
              </a:r>
              <a:endParaRPr lang="en-CA" sz="900" i="1" dirty="0">
                <a:solidFill>
                  <a:schemeClr val="bg2"/>
                </a:solidFill>
                <a:ea typeface="Roboto" panose="02000000000000000000" pitchFamily="2" charset="0"/>
                <a:cs typeface="Biome Light" panose="020B0303030204020804" pitchFamily="34" charset="0"/>
              </a:endParaRPr>
            </a:p>
          </p:txBody>
        </p:sp>
      </p:grpSp>
      <p:grpSp>
        <p:nvGrpSpPr>
          <p:cNvPr id="26" name="Group 25">
            <a:extLst>
              <a:ext uri="{FF2B5EF4-FFF2-40B4-BE49-F238E27FC236}">
                <a16:creationId xmlns:a16="http://schemas.microsoft.com/office/drawing/2014/main" id="{EA30C8B4-E8C7-7CD3-074A-51A8A0A094C3}"/>
              </a:ext>
            </a:extLst>
          </p:cNvPr>
          <p:cNvGrpSpPr/>
          <p:nvPr/>
        </p:nvGrpSpPr>
        <p:grpSpPr>
          <a:xfrm>
            <a:off x="7924800" y="1364975"/>
            <a:ext cx="3799114" cy="4789099"/>
            <a:chOff x="537107" y="1473296"/>
            <a:chExt cx="3799114" cy="4789099"/>
          </a:xfrm>
        </p:grpSpPr>
        <p:sp>
          <p:nvSpPr>
            <p:cNvPr id="32" name="TextBox 31">
              <a:extLst>
                <a:ext uri="{FF2B5EF4-FFF2-40B4-BE49-F238E27FC236}">
                  <a16:creationId xmlns:a16="http://schemas.microsoft.com/office/drawing/2014/main" id="{23EFF85F-5EDC-7D03-F10F-14BCE8AED060}"/>
                </a:ext>
              </a:extLst>
            </p:cNvPr>
            <p:cNvSpPr txBox="1"/>
            <p:nvPr/>
          </p:nvSpPr>
          <p:spPr>
            <a:xfrm>
              <a:off x="537107" y="1473296"/>
              <a:ext cx="3799114" cy="1077218"/>
            </a:xfrm>
            <a:prstGeom prst="rect">
              <a:avLst/>
            </a:prstGeom>
            <a:noFill/>
          </p:spPr>
          <p:txBody>
            <a:bodyPr wrap="square" rtlCol="0">
              <a:spAutoFit/>
            </a:bodyPr>
            <a:lstStyle/>
            <a:p>
              <a:r>
                <a:rPr lang="en-CA" sz="1600" b="1" i="0" dirty="0">
                  <a:solidFill>
                    <a:schemeClr val="bg2"/>
                  </a:solidFill>
                  <a:effectLst/>
                  <a:latin typeface="+mj-lt"/>
                  <a:cs typeface="Arial" panose="020B0604020202020204" pitchFamily="34" charset="0"/>
                </a:rPr>
                <a:t>Lorem ipsum dolor sit </a:t>
              </a:r>
              <a:r>
                <a:rPr lang="en-CA" sz="1600" b="1" i="0" dirty="0" err="1">
                  <a:solidFill>
                    <a:schemeClr val="bg2"/>
                  </a:solidFill>
                  <a:effectLst/>
                  <a:latin typeface="+mj-lt"/>
                  <a:cs typeface="Arial" panose="020B0604020202020204" pitchFamily="34" charset="0"/>
                </a:rPr>
                <a:t>amet</a:t>
              </a:r>
              <a:r>
                <a:rPr lang="en-CA" sz="1600" b="1" i="0" dirty="0">
                  <a:solidFill>
                    <a:schemeClr val="bg2"/>
                  </a:solidFill>
                  <a:effectLst/>
                  <a:latin typeface="+mj-lt"/>
                  <a:cs typeface="Arial" panose="020B0604020202020204" pitchFamily="34" charset="0"/>
                </a:rPr>
                <a:t>, </a:t>
              </a:r>
              <a:r>
                <a:rPr lang="en-CA" sz="1600" b="1" i="0" dirty="0" err="1">
                  <a:solidFill>
                    <a:schemeClr val="bg2"/>
                  </a:solidFill>
                  <a:effectLst/>
                  <a:latin typeface="+mj-lt"/>
                  <a:cs typeface="Arial" panose="020B0604020202020204" pitchFamily="34" charset="0"/>
                </a:rPr>
                <a:t>consectetur</a:t>
              </a:r>
              <a:r>
                <a:rPr lang="en-CA" sz="1600" b="1" i="0" dirty="0">
                  <a:solidFill>
                    <a:schemeClr val="bg2"/>
                  </a:solidFill>
                  <a:effectLst/>
                  <a:latin typeface="+mj-lt"/>
                  <a:cs typeface="Arial" panose="020B0604020202020204" pitchFamily="34" charset="0"/>
                </a:rPr>
                <a:t> </a:t>
              </a:r>
              <a:r>
                <a:rPr lang="en-CA" sz="1600" b="1" i="0" dirty="0" err="1">
                  <a:solidFill>
                    <a:schemeClr val="bg2"/>
                  </a:solidFill>
                  <a:effectLst/>
                  <a:latin typeface="+mj-lt"/>
                  <a:cs typeface="Arial" panose="020B0604020202020204" pitchFamily="34" charset="0"/>
                </a:rPr>
                <a:t>adipiscing</a:t>
              </a:r>
              <a:r>
                <a:rPr lang="en-CA" sz="1600" b="1" i="0" dirty="0">
                  <a:solidFill>
                    <a:schemeClr val="bg2"/>
                  </a:solidFill>
                  <a:effectLst/>
                  <a:latin typeface="+mj-lt"/>
                  <a:cs typeface="Arial" panose="020B0604020202020204" pitchFamily="34" charset="0"/>
                </a:rPr>
                <a:t> </a:t>
              </a:r>
              <a:r>
                <a:rPr lang="en-CA" sz="1600" b="1" i="0" dirty="0" err="1">
                  <a:solidFill>
                    <a:schemeClr val="bg2"/>
                  </a:solidFill>
                  <a:effectLst/>
                  <a:latin typeface="+mj-lt"/>
                  <a:cs typeface="Arial" panose="020B0604020202020204" pitchFamily="34" charset="0"/>
                </a:rPr>
                <a:t>elit</a:t>
              </a:r>
              <a:r>
                <a:rPr lang="en-CA" sz="1600" b="1" i="0" dirty="0">
                  <a:solidFill>
                    <a:schemeClr val="bg2"/>
                  </a:solidFill>
                  <a:effectLst/>
                  <a:latin typeface="+mj-lt"/>
                  <a:cs typeface="Arial" panose="020B0604020202020204" pitchFamily="34" charset="0"/>
                </a:rPr>
                <a:t>, sed do </a:t>
              </a:r>
              <a:r>
                <a:rPr lang="en-CA" sz="1600" b="1" i="0" dirty="0" err="1">
                  <a:solidFill>
                    <a:schemeClr val="bg2"/>
                  </a:solidFill>
                  <a:effectLst/>
                  <a:latin typeface="+mj-lt"/>
                  <a:cs typeface="Arial" panose="020B0604020202020204" pitchFamily="34" charset="0"/>
                </a:rPr>
                <a:t>eiusmod</a:t>
              </a:r>
              <a:r>
                <a:rPr lang="en-CA" sz="1600" b="1" i="0" dirty="0">
                  <a:solidFill>
                    <a:schemeClr val="bg2"/>
                  </a:solidFill>
                  <a:effectLst/>
                  <a:latin typeface="+mj-lt"/>
                  <a:cs typeface="Arial" panose="020B0604020202020204" pitchFamily="34" charset="0"/>
                </a:rPr>
                <a:t> </a:t>
              </a:r>
              <a:r>
                <a:rPr lang="en-CA" sz="1600" b="1" i="0" dirty="0" err="1">
                  <a:solidFill>
                    <a:schemeClr val="bg2"/>
                  </a:solidFill>
                  <a:effectLst/>
                  <a:latin typeface="+mj-lt"/>
                  <a:cs typeface="Arial" panose="020B0604020202020204" pitchFamily="34" charset="0"/>
                </a:rPr>
                <a:t>tempor</a:t>
              </a:r>
              <a:r>
                <a:rPr lang="en-CA" sz="1600" b="1" i="0" dirty="0">
                  <a:solidFill>
                    <a:schemeClr val="bg2"/>
                  </a:solidFill>
                  <a:effectLst/>
                  <a:latin typeface="+mj-lt"/>
                  <a:cs typeface="Arial" panose="020B0604020202020204" pitchFamily="34" charset="0"/>
                </a:rPr>
                <a:t> </a:t>
              </a:r>
              <a:r>
                <a:rPr lang="en-CA" sz="1600" b="1" i="0" dirty="0" err="1">
                  <a:solidFill>
                    <a:schemeClr val="bg2"/>
                  </a:solidFill>
                  <a:effectLst/>
                  <a:latin typeface="+mj-lt"/>
                  <a:cs typeface="Arial" panose="020B0604020202020204" pitchFamily="34" charset="0"/>
                </a:rPr>
                <a:t>incididunt</a:t>
              </a:r>
              <a:r>
                <a:rPr lang="en-CA" sz="1600" b="1" i="0" dirty="0">
                  <a:solidFill>
                    <a:schemeClr val="bg2"/>
                  </a:solidFill>
                  <a:effectLst/>
                  <a:latin typeface="+mj-lt"/>
                  <a:cs typeface="Arial" panose="020B0604020202020204" pitchFamily="34" charset="0"/>
                </a:rPr>
                <a:t> </a:t>
              </a:r>
              <a:r>
                <a:rPr lang="en-CA" sz="1600" b="1" i="0" dirty="0" err="1">
                  <a:solidFill>
                    <a:schemeClr val="bg2"/>
                  </a:solidFill>
                  <a:effectLst/>
                  <a:latin typeface="+mj-lt"/>
                  <a:cs typeface="Arial" panose="020B0604020202020204" pitchFamily="34" charset="0"/>
                </a:rPr>
                <a:t>ut</a:t>
              </a:r>
              <a:r>
                <a:rPr lang="en-CA" sz="1600" b="1" i="0" dirty="0">
                  <a:solidFill>
                    <a:schemeClr val="bg2"/>
                  </a:solidFill>
                  <a:effectLst/>
                  <a:latin typeface="+mj-lt"/>
                  <a:cs typeface="Arial" panose="020B0604020202020204" pitchFamily="34" charset="0"/>
                </a:rPr>
                <a:t> labore et dolore magna </a:t>
              </a:r>
              <a:r>
                <a:rPr lang="en-CA" sz="1600" b="1" i="0" dirty="0" err="1">
                  <a:solidFill>
                    <a:schemeClr val="bg2"/>
                  </a:solidFill>
                  <a:effectLst/>
                  <a:latin typeface="+mj-lt"/>
                  <a:cs typeface="Arial" panose="020B0604020202020204" pitchFamily="34" charset="0"/>
                </a:rPr>
                <a:t>aliqua</a:t>
              </a:r>
              <a:r>
                <a:rPr lang="en-CA" sz="1600" b="1" i="0" dirty="0">
                  <a:solidFill>
                    <a:schemeClr val="bg2"/>
                  </a:solidFill>
                  <a:effectLst/>
                  <a:latin typeface="+mj-lt"/>
                  <a:cs typeface="Arial" panose="020B0604020202020204" pitchFamily="34" charset="0"/>
                </a:rPr>
                <a:t>. </a:t>
              </a:r>
            </a:p>
          </p:txBody>
        </p:sp>
        <p:grpSp>
          <p:nvGrpSpPr>
            <p:cNvPr id="20" name="Group 19">
              <a:extLst>
                <a:ext uri="{FF2B5EF4-FFF2-40B4-BE49-F238E27FC236}">
                  <a16:creationId xmlns:a16="http://schemas.microsoft.com/office/drawing/2014/main" id="{42C6A6D0-726E-5A4D-088E-6DA74C4B5E05}"/>
                </a:ext>
              </a:extLst>
            </p:cNvPr>
            <p:cNvGrpSpPr/>
            <p:nvPr/>
          </p:nvGrpSpPr>
          <p:grpSpPr>
            <a:xfrm>
              <a:off x="537108" y="2722720"/>
              <a:ext cx="3556183" cy="1039144"/>
              <a:chOff x="5304630" y="1366462"/>
              <a:chExt cx="5497871" cy="1039144"/>
            </a:xfrm>
          </p:grpSpPr>
          <p:sp>
            <p:nvSpPr>
              <p:cNvPr id="29" name="TextBox 28">
                <a:extLst>
                  <a:ext uri="{FF2B5EF4-FFF2-40B4-BE49-F238E27FC236}">
                    <a16:creationId xmlns:a16="http://schemas.microsoft.com/office/drawing/2014/main" id="{AA14B79B-DD4D-7AEA-6A8A-F8E13CA1755E}"/>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bg2"/>
                    </a:solidFill>
                    <a:latin typeface="+mj-lt"/>
                    <a:cs typeface="Biome Light" panose="020B0303030204020804" pitchFamily="34" charset="0"/>
                  </a:rPr>
                  <a:t>Product 01</a:t>
                </a:r>
              </a:p>
            </p:txBody>
          </p:sp>
          <p:sp>
            <p:nvSpPr>
              <p:cNvPr id="30" name="TextBox 29">
                <a:extLst>
                  <a:ext uri="{FF2B5EF4-FFF2-40B4-BE49-F238E27FC236}">
                    <a16:creationId xmlns:a16="http://schemas.microsoft.com/office/drawing/2014/main" id="{AE26150B-0714-1E1A-A3EE-AEA47016397E}"/>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bg2"/>
                    </a:solidFill>
                    <a:effectLst/>
                    <a:cs typeface="Arial" panose="020B0604020202020204" pitchFamily="34" charset="0"/>
                  </a:rPr>
                  <a:t>Lorem ipsum dolor sit </a:t>
                </a:r>
                <a:r>
                  <a:rPr lang="en-CA" sz="1200" b="0" i="0" dirty="0" err="1">
                    <a:solidFill>
                      <a:schemeClr val="bg2"/>
                    </a:solidFill>
                    <a:effectLst/>
                    <a:cs typeface="Arial" panose="020B0604020202020204" pitchFamily="34" charset="0"/>
                  </a:rPr>
                  <a:t>amet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consectetur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adipiscing</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elit</a:t>
                </a:r>
                <a:r>
                  <a:rPr lang="en-CA" sz="1200" b="0" i="0" dirty="0">
                    <a:solidFill>
                      <a:schemeClr val="bg2"/>
                    </a:solidFill>
                    <a:effectLst/>
                    <a:cs typeface="Arial" panose="020B0604020202020204" pitchFamily="34" charset="0"/>
                  </a:rPr>
                  <a:t>, sed do </a:t>
                </a:r>
                <a:r>
                  <a:rPr lang="en-CA" sz="1200" b="0" i="0" dirty="0" err="1">
                    <a:solidFill>
                      <a:schemeClr val="bg2"/>
                    </a:solidFill>
                    <a:effectLst/>
                    <a:cs typeface="Arial" panose="020B0604020202020204" pitchFamily="34" charset="0"/>
                  </a:rPr>
                  <a:t>eiusmod</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tempor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incididunt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ut</a:t>
                </a:r>
                <a:r>
                  <a:rPr lang="en-CA" sz="1200" b="0" i="0" dirty="0">
                    <a:solidFill>
                      <a:schemeClr val="bg2"/>
                    </a:solidFill>
                    <a:effectLst/>
                    <a:cs typeface="Arial" panose="020B0604020202020204" pitchFamily="34" charset="0"/>
                  </a:rPr>
                  <a:t> labore et dolore magna </a:t>
                </a:r>
                <a:r>
                  <a:rPr lang="en-CA" sz="1200" b="0" i="0" dirty="0" err="1">
                    <a:solidFill>
                      <a:schemeClr val="bg2"/>
                    </a:solidFill>
                    <a:effectLst/>
                    <a:cs typeface="Arial" panose="020B0604020202020204" pitchFamily="34" charset="0"/>
                  </a:rPr>
                  <a:t>aliqua</a:t>
                </a:r>
                <a:r>
                  <a:rPr lang="en-CA" sz="1200" b="0" i="0" dirty="0">
                    <a:solidFill>
                      <a:schemeClr val="bg2"/>
                    </a:solidFill>
                    <a:effectLst/>
                    <a:cs typeface="Arial" panose="020B0604020202020204" pitchFamily="34" charset="0"/>
                  </a:rPr>
                  <a:t>. </a:t>
                </a:r>
              </a:p>
            </p:txBody>
          </p:sp>
        </p:grpSp>
        <p:grpSp>
          <p:nvGrpSpPr>
            <p:cNvPr id="21" name="Group 20">
              <a:extLst>
                <a:ext uri="{FF2B5EF4-FFF2-40B4-BE49-F238E27FC236}">
                  <a16:creationId xmlns:a16="http://schemas.microsoft.com/office/drawing/2014/main" id="{02B7F603-4F5F-232E-8C28-16E03A27DFE1}"/>
                </a:ext>
              </a:extLst>
            </p:cNvPr>
            <p:cNvGrpSpPr/>
            <p:nvPr/>
          </p:nvGrpSpPr>
          <p:grpSpPr>
            <a:xfrm>
              <a:off x="537108" y="3972986"/>
              <a:ext cx="3556183" cy="1039144"/>
              <a:chOff x="5304630" y="1366462"/>
              <a:chExt cx="5497871" cy="1039144"/>
            </a:xfrm>
          </p:grpSpPr>
          <p:sp>
            <p:nvSpPr>
              <p:cNvPr id="27" name="TextBox 26">
                <a:extLst>
                  <a:ext uri="{FF2B5EF4-FFF2-40B4-BE49-F238E27FC236}">
                    <a16:creationId xmlns:a16="http://schemas.microsoft.com/office/drawing/2014/main" id="{0D97530C-48D2-7D24-75DB-B196216D1A53}"/>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bg2"/>
                    </a:solidFill>
                    <a:latin typeface="+mj-lt"/>
                    <a:cs typeface="Biome Light" panose="020B0303030204020804" pitchFamily="34" charset="0"/>
                  </a:rPr>
                  <a:t>Product 02</a:t>
                </a:r>
              </a:p>
            </p:txBody>
          </p:sp>
          <p:sp>
            <p:nvSpPr>
              <p:cNvPr id="28" name="TextBox 27">
                <a:extLst>
                  <a:ext uri="{FF2B5EF4-FFF2-40B4-BE49-F238E27FC236}">
                    <a16:creationId xmlns:a16="http://schemas.microsoft.com/office/drawing/2014/main" id="{284C6B7B-FDEF-222E-828F-FD523FEB2C7C}"/>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bg2"/>
                    </a:solidFill>
                    <a:effectLst/>
                    <a:cs typeface="Arial" panose="020B0604020202020204" pitchFamily="34" charset="0"/>
                  </a:rPr>
                  <a:t>Lorem ipsum dolor sit </a:t>
                </a:r>
                <a:r>
                  <a:rPr lang="en-CA" sz="1200" b="0" i="0" dirty="0" err="1">
                    <a:solidFill>
                      <a:schemeClr val="bg2"/>
                    </a:solidFill>
                    <a:effectLst/>
                    <a:cs typeface="Arial" panose="020B0604020202020204" pitchFamily="34" charset="0"/>
                  </a:rPr>
                  <a:t>amet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consectetur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adipiscing</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elit</a:t>
                </a:r>
                <a:r>
                  <a:rPr lang="en-CA" sz="1200" b="0" i="0" dirty="0">
                    <a:solidFill>
                      <a:schemeClr val="bg2"/>
                    </a:solidFill>
                    <a:effectLst/>
                    <a:cs typeface="Arial" panose="020B0604020202020204" pitchFamily="34" charset="0"/>
                  </a:rPr>
                  <a:t>, sed do </a:t>
                </a:r>
                <a:r>
                  <a:rPr lang="en-CA" sz="1200" b="0" i="0" dirty="0" err="1">
                    <a:solidFill>
                      <a:schemeClr val="bg2"/>
                    </a:solidFill>
                    <a:effectLst/>
                    <a:cs typeface="Arial" panose="020B0604020202020204" pitchFamily="34" charset="0"/>
                  </a:rPr>
                  <a:t>eiusmod</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tempor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incididunt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ut</a:t>
                </a:r>
                <a:r>
                  <a:rPr lang="en-CA" sz="1200" b="0" i="0" dirty="0">
                    <a:solidFill>
                      <a:schemeClr val="bg2"/>
                    </a:solidFill>
                    <a:effectLst/>
                    <a:cs typeface="Arial" panose="020B0604020202020204" pitchFamily="34" charset="0"/>
                  </a:rPr>
                  <a:t> labore et dolore magna </a:t>
                </a:r>
                <a:r>
                  <a:rPr lang="en-CA" sz="1200" b="0" i="0" dirty="0" err="1">
                    <a:solidFill>
                      <a:schemeClr val="bg2"/>
                    </a:solidFill>
                    <a:effectLst/>
                    <a:cs typeface="Arial" panose="020B0604020202020204" pitchFamily="34" charset="0"/>
                  </a:rPr>
                  <a:t>aliqua</a:t>
                </a:r>
                <a:r>
                  <a:rPr lang="en-CA" sz="1200" b="0" i="0" dirty="0">
                    <a:solidFill>
                      <a:schemeClr val="bg2"/>
                    </a:solidFill>
                    <a:effectLst/>
                    <a:cs typeface="Arial" panose="020B0604020202020204" pitchFamily="34" charset="0"/>
                  </a:rPr>
                  <a:t>. </a:t>
                </a:r>
              </a:p>
            </p:txBody>
          </p:sp>
        </p:grpSp>
        <p:grpSp>
          <p:nvGrpSpPr>
            <p:cNvPr id="23" name="Group 22">
              <a:extLst>
                <a:ext uri="{FF2B5EF4-FFF2-40B4-BE49-F238E27FC236}">
                  <a16:creationId xmlns:a16="http://schemas.microsoft.com/office/drawing/2014/main" id="{0538E24D-D3CC-C7F6-E69B-C2D6C9472EAD}"/>
                </a:ext>
              </a:extLst>
            </p:cNvPr>
            <p:cNvGrpSpPr/>
            <p:nvPr/>
          </p:nvGrpSpPr>
          <p:grpSpPr>
            <a:xfrm>
              <a:off x="537108" y="5223251"/>
              <a:ext cx="3556183" cy="1039144"/>
              <a:chOff x="5304630" y="1366462"/>
              <a:chExt cx="5497871" cy="1039144"/>
            </a:xfrm>
          </p:grpSpPr>
          <p:sp>
            <p:nvSpPr>
              <p:cNvPr id="24" name="TextBox 23">
                <a:extLst>
                  <a:ext uri="{FF2B5EF4-FFF2-40B4-BE49-F238E27FC236}">
                    <a16:creationId xmlns:a16="http://schemas.microsoft.com/office/drawing/2014/main" id="{F6E1AE67-9383-50F1-6176-BCA741BD0DA2}"/>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bg2"/>
                    </a:solidFill>
                    <a:latin typeface="+mj-lt"/>
                    <a:cs typeface="Biome Light" panose="020B0303030204020804" pitchFamily="34" charset="0"/>
                  </a:rPr>
                  <a:t>Product 03</a:t>
                </a:r>
              </a:p>
            </p:txBody>
          </p:sp>
          <p:sp>
            <p:nvSpPr>
              <p:cNvPr id="25" name="TextBox 24">
                <a:extLst>
                  <a:ext uri="{FF2B5EF4-FFF2-40B4-BE49-F238E27FC236}">
                    <a16:creationId xmlns:a16="http://schemas.microsoft.com/office/drawing/2014/main" id="{D1B17487-EA93-27CA-E3C7-9B6DB8D52C11}"/>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bg2"/>
                    </a:solidFill>
                    <a:effectLst/>
                    <a:cs typeface="Arial" panose="020B0604020202020204" pitchFamily="34" charset="0"/>
                  </a:rPr>
                  <a:t>Lorem ipsum dolor sit </a:t>
                </a:r>
                <a:r>
                  <a:rPr lang="en-CA" sz="1200" b="0" i="0" dirty="0" err="1">
                    <a:solidFill>
                      <a:schemeClr val="bg2"/>
                    </a:solidFill>
                    <a:effectLst/>
                    <a:cs typeface="Arial" panose="020B0604020202020204" pitchFamily="34" charset="0"/>
                  </a:rPr>
                  <a:t>amet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consectetur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adipiscing</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elit</a:t>
                </a:r>
                <a:r>
                  <a:rPr lang="en-CA" sz="1200" b="0" i="0" dirty="0">
                    <a:solidFill>
                      <a:schemeClr val="bg2"/>
                    </a:solidFill>
                    <a:effectLst/>
                    <a:cs typeface="Arial" panose="020B0604020202020204" pitchFamily="34" charset="0"/>
                  </a:rPr>
                  <a:t>, sed do </a:t>
                </a:r>
                <a:r>
                  <a:rPr lang="en-CA" sz="1200" b="0" i="0" dirty="0" err="1">
                    <a:solidFill>
                      <a:schemeClr val="bg2"/>
                    </a:solidFill>
                    <a:effectLst/>
                    <a:cs typeface="Arial" panose="020B0604020202020204" pitchFamily="34" charset="0"/>
                  </a:rPr>
                  <a:t>eiusmod</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tempor</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incididunt</a:t>
                </a:r>
                <a:r>
                  <a:rPr lang="en-CA" sz="1200" b="0" i="0" dirty="0">
                    <a:solidFill>
                      <a:schemeClr val="bg2"/>
                    </a:solidFill>
                    <a:effectLst/>
                    <a:cs typeface="Arial" panose="020B0604020202020204" pitchFamily="34" charset="0"/>
                  </a:rPr>
                  <a:t> </a:t>
                </a:r>
                <a:r>
                  <a:rPr lang="en-CA" sz="1200" b="0" i="0" dirty="0" err="1">
                    <a:solidFill>
                      <a:schemeClr val="bg2"/>
                    </a:solidFill>
                    <a:effectLst/>
                    <a:cs typeface="Arial" panose="020B0604020202020204" pitchFamily="34" charset="0"/>
                  </a:rPr>
                  <a:t>ut</a:t>
                </a:r>
                <a:r>
                  <a:rPr lang="en-CA" sz="1200" b="0" i="0" dirty="0">
                    <a:solidFill>
                      <a:schemeClr val="bg2"/>
                    </a:solidFill>
                    <a:effectLst/>
                    <a:cs typeface="Arial" panose="020B0604020202020204" pitchFamily="34" charset="0"/>
                  </a:rPr>
                  <a:t> labore et dolore magna </a:t>
                </a:r>
                <a:r>
                  <a:rPr lang="en-CA" sz="1200" b="0" i="0" dirty="0" err="1">
                    <a:solidFill>
                      <a:schemeClr val="bg2"/>
                    </a:solidFill>
                    <a:effectLst/>
                    <a:cs typeface="Arial" panose="020B0604020202020204" pitchFamily="34" charset="0"/>
                  </a:rPr>
                  <a:t>aliqua</a:t>
                </a:r>
                <a:r>
                  <a:rPr lang="en-CA" sz="1200" b="0" i="0" dirty="0">
                    <a:solidFill>
                      <a:schemeClr val="bg2"/>
                    </a:solidFill>
                    <a:effectLst/>
                    <a:cs typeface="Arial" panose="020B0604020202020204" pitchFamily="34" charset="0"/>
                  </a:rPr>
                  <a:t>. </a:t>
                </a:r>
              </a:p>
            </p:txBody>
          </p:sp>
        </p:grpSp>
      </p:grpSp>
    </p:spTree>
    <p:extLst>
      <p:ext uri="{BB962C8B-B14F-4D97-AF65-F5344CB8AC3E}">
        <p14:creationId xmlns:p14="http://schemas.microsoft.com/office/powerpoint/2010/main" val="1630547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E119E-190B-ADD6-2364-CC38A158EDE4}"/>
              </a:ext>
            </a:extLst>
          </p:cNvPr>
          <p:cNvSpPr>
            <a:spLocks noGrp="1"/>
          </p:cNvSpPr>
          <p:nvPr>
            <p:ph type="title"/>
          </p:nvPr>
        </p:nvSpPr>
        <p:spPr/>
        <p:txBody>
          <a:bodyPr/>
          <a:lstStyle/>
          <a:p>
            <a:r>
              <a:rPr lang="en-CA" i="0" dirty="0">
                <a:effectLst/>
              </a:rPr>
              <a:t>Market Opportunity</a:t>
            </a:r>
            <a:endParaRPr lang="en-CA" dirty="0"/>
          </a:p>
        </p:txBody>
      </p:sp>
      <p:sp>
        <p:nvSpPr>
          <p:cNvPr id="3" name="Footer Placeholder 2">
            <a:extLst>
              <a:ext uri="{FF2B5EF4-FFF2-40B4-BE49-F238E27FC236}">
                <a16:creationId xmlns:a16="http://schemas.microsoft.com/office/drawing/2014/main" id="{3EFA5A0C-4FD2-64E7-95FA-B13D129F2D8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2CD4CDE9-AD55-0C71-9C57-D80D46B0C47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14</a:t>
            </a:fld>
            <a:endParaRPr lang="en-IN" dirty="0"/>
          </a:p>
        </p:txBody>
      </p:sp>
      <p:graphicFrame>
        <p:nvGraphicFramePr>
          <p:cNvPr id="16" name="Table 15">
            <a:extLst>
              <a:ext uri="{FF2B5EF4-FFF2-40B4-BE49-F238E27FC236}">
                <a16:creationId xmlns:a16="http://schemas.microsoft.com/office/drawing/2014/main" id="{457D9266-E7EC-2BAD-45B3-277E94BC6264}"/>
              </a:ext>
            </a:extLst>
          </p:cNvPr>
          <p:cNvGraphicFramePr>
            <a:graphicFrameLocks noGrp="1"/>
          </p:cNvGraphicFramePr>
          <p:nvPr>
            <p:extLst>
              <p:ext uri="{D42A27DB-BD31-4B8C-83A1-F6EECF244321}">
                <p14:modId xmlns:p14="http://schemas.microsoft.com/office/powerpoint/2010/main" val="3008009005"/>
              </p:ext>
            </p:extLst>
          </p:nvPr>
        </p:nvGraphicFramePr>
        <p:xfrm>
          <a:off x="946278" y="3407227"/>
          <a:ext cx="6539070" cy="2950032"/>
        </p:xfrm>
        <a:graphic>
          <a:graphicData uri="http://schemas.openxmlformats.org/drawingml/2006/table">
            <a:tbl>
              <a:tblPr/>
              <a:tblGrid>
                <a:gridCol w="3269535">
                  <a:extLst>
                    <a:ext uri="{9D8B030D-6E8A-4147-A177-3AD203B41FA5}">
                      <a16:colId xmlns:a16="http://schemas.microsoft.com/office/drawing/2014/main" val="993318772"/>
                    </a:ext>
                  </a:extLst>
                </a:gridCol>
                <a:gridCol w="3269535">
                  <a:extLst>
                    <a:ext uri="{9D8B030D-6E8A-4147-A177-3AD203B41FA5}">
                      <a16:colId xmlns:a16="http://schemas.microsoft.com/office/drawing/2014/main" val="157551023"/>
                    </a:ext>
                  </a:extLst>
                </a:gridCol>
              </a:tblGrid>
              <a:tr h="737508">
                <a:tc>
                  <a:txBody>
                    <a:bodyPr/>
                    <a:lstStyle/>
                    <a:p>
                      <a:pPr algn="ctr"/>
                      <a:r>
                        <a:rPr lang="en-CA" sz="2000" b="0" dirty="0">
                          <a:solidFill>
                            <a:schemeClr val="bg2"/>
                          </a:solidFill>
                          <a:effectLst/>
                          <a:latin typeface="+mj-lt"/>
                        </a:rPr>
                        <a:t>Market Segment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CA" sz="2000" b="0" dirty="0">
                          <a:solidFill>
                            <a:schemeClr val="bg2"/>
                          </a:solidFill>
                          <a:effectLst/>
                          <a:latin typeface="+mj-lt"/>
                        </a:rPr>
                        <a:t>Size (2023)</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84441101"/>
                  </a:ext>
                </a:extLst>
              </a:tr>
              <a:tr h="737508">
                <a:tc>
                  <a:txBody>
                    <a:bodyPr/>
                    <a:lstStyle/>
                    <a:p>
                      <a:pPr algn="ctr"/>
                      <a:r>
                        <a:rPr lang="en-CA" sz="1400" dirty="0">
                          <a:solidFill>
                            <a:schemeClr val="bg2"/>
                          </a:solidFill>
                          <a:effectLst/>
                        </a:rPr>
                        <a:t>Small Businesses (US)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solidFill>
                            <a:schemeClr val="bg2"/>
                          </a:solidFill>
                          <a:effectLst/>
                        </a:rPr>
                        <a:t>30M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737508">
                <a:tc>
                  <a:txBody>
                    <a:bodyPr/>
                    <a:lstStyle/>
                    <a:p>
                      <a:pPr algn="ctr"/>
                      <a:r>
                        <a:rPr lang="en-CA" sz="1400">
                          <a:solidFill>
                            <a:schemeClr val="bg2"/>
                          </a:solidFill>
                          <a:effectLst/>
                        </a:rPr>
                        <a:t>Mid-Sized Businesses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solidFill>
                            <a:schemeClr val="bg2"/>
                          </a:solidFill>
                          <a:effectLst/>
                        </a:rPr>
                        <a:t>5M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737508">
                <a:tc>
                  <a:txBody>
                    <a:bodyPr/>
                    <a:lstStyle/>
                    <a:p>
                      <a:pPr algn="ctr"/>
                      <a:r>
                        <a:rPr lang="en-CA" sz="1400">
                          <a:solidFill>
                            <a:schemeClr val="bg2"/>
                          </a:solidFill>
                          <a:effectLst/>
                        </a:rPr>
                        <a:t>Global Market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solidFill>
                            <a:schemeClr val="bg2"/>
                          </a:solidFill>
                          <a:effectLst/>
                        </a:rPr>
                        <a:t>$5.2B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bl>
          </a:graphicData>
        </a:graphic>
      </p:graphicFrame>
      <p:sp>
        <p:nvSpPr>
          <p:cNvPr id="17" name="TextBox 16">
            <a:extLst>
              <a:ext uri="{FF2B5EF4-FFF2-40B4-BE49-F238E27FC236}">
                <a16:creationId xmlns:a16="http://schemas.microsoft.com/office/drawing/2014/main" id="{786A39FD-7E45-D782-AB65-9C4039059ABB}"/>
              </a:ext>
            </a:extLst>
          </p:cNvPr>
          <p:cNvSpPr txBox="1"/>
          <p:nvPr/>
        </p:nvSpPr>
        <p:spPr>
          <a:xfrm>
            <a:off x="907030" y="1493891"/>
            <a:ext cx="6229975" cy="1327543"/>
          </a:xfrm>
          <a:prstGeom prst="rect">
            <a:avLst/>
          </a:prstGeom>
          <a:noFill/>
        </p:spPr>
        <p:txBody>
          <a:bodyPr wrap="square">
            <a:spAutoFit/>
          </a:bodyPr>
          <a:lstStyle/>
          <a:p>
            <a:pPr>
              <a:lnSpc>
                <a:spcPct val="150000"/>
              </a:lnSpc>
            </a:pPr>
            <a:r>
              <a:rPr lang="en-US" sz="1600" i="0" dirty="0">
                <a:solidFill>
                  <a:schemeClr val="bg2"/>
                </a:solidFill>
                <a:effectLst/>
                <a:latin typeface="+mj-lt"/>
              </a:rPr>
              <a:t>The global financial management software market is projected to grow from </a:t>
            </a:r>
            <a:r>
              <a:rPr lang="en-US" sz="2000" b="1" dirty="0">
                <a:solidFill>
                  <a:schemeClr val="bg2"/>
                </a:solidFill>
                <a:effectLst/>
                <a:latin typeface="+mj-lt"/>
              </a:rPr>
              <a:t>5.2 </a:t>
            </a:r>
            <a:r>
              <a:rPr lang="en-US" sz="2000" b="1" i="1" dirty="0">
                <a:solidFill>
                  <a:schemeClr val="bg2"/>
                </a:solidFill>
                <a:effectLst/>
                <a:latin typeface="+mj-lt"/>
              </a:rPr>
              <a:t>billion in </a:t>
            </a:r>
            <a:r>
              <a:rPr lang="en-US" sz="2000" b="1" dirty="0">
                <a:solidFill>
                  <a:schemeClr val="bg2"/>
                </a:solidFill>
                <a:effectLst/>
                <a:latin typeface="+mj-lt"/>
              </a:rPr>
              <a:t>2022 </a:t>
            </a:r>
            <a:r>
              <a:rPr lang="en-US" sz="2000" b="1" i="1" dirty="0">
                <a:solidFill>
                  <a:schemeClr val="bg2"/>
                </a:solidFill>
                <a:effectLst/>
                <a:latin typeface="+mj-lt"/>
              </a:rPr>
              <a:t>to </a:t>
            </a:r>
            <a:r>
              <a:rPr lang="en-US" sz="2000" b="1" i="0" dirty="0">
                <a:solidFill>
                  <a:schemeClr val="bg2"/>
                </a:solidFill>
                <a:effectLst/>
                <a:latin typeface="+mj-lt"/>
              </a:rPr>
              <a:t>11.6 billion by 2030, at a CAGR of 10.5%</a:t>
            </a:r>
            <a:endParaRPr lang="en-CA" sz="1600" b="1" dirty="0">
              <a:solidFill>
                <a:schemeClr val="bg2"/>
              </a:solidFill>
              <a:latin typeface="+mj-lt"/>
            </a:endParaRPr>
          </a:p>
        </p:txBody>
      </p:sp>
      <p:pic>
        <p:nvPicPr>
          <p:cNvPr id="9" name="Picture Placeholder 8" descr="A hand holding a tablet with a graph and arrow&#10;&#10;AI-generated content may be incorrect.">
            <a:extLst>
              <a:ext uri="{FF2B5EF4-FFF2-40B4-BE49-F238E27FC236}">
                <a16:creationId xmlns:a16="http://schemas.microsoft.com/office/drawing/2014/main" id="{B3F6C7E0-221A-310A-ABAE-9F1B62E97BD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grpSp>
        <p:nvGrpSpPr>
          <p:cNvPr id="5" name="Group 4">
            <a:extLst>
              <a:ext uri="{FF2B5EF4-FFF2-40B4-BE49-F238E27FC236}">
                <a16:creationId xmlns:a16="http://schemas.microsoft.com/office/drawing/2014/main" id="{320C9912-FB21-ED71-4484-E6101A4BC522}"/>
              </a:ext>
            </a:extLst>
          </p:cNvPr>
          <p:cNvGrpSpPr/>
          <p:nvPr/>
        </p:nvGrpSpPr>
        <p:grpSpPr>
          <a:xfrm>
            <a:off x="6817749" y="4519604"/>
            <a:ext cx="1335198" cy="1324480"/>
            <a:chOff x="6104184" y="3408943"/>
            <a:chExt cx="2412709" cy="2393339"/>
          </a:xfrm>
        </p:grpSpPr>
        <p:sp>
          <p:nvSpPr>
            <p:cNvPr id="6" name="Oval 5">
              <a:extLst>
                <a:ext uri="{FF2B5EF4-FFF2-40B4-BE49-F238E27FC236}">
                  <a16:creationId xmlns:a16="http://schemas.microsoft.com/office/drawing/2014/main" id="{694AE6A2-9E7B-458E-EF0B-3870C3605DAC}"/>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19B41CCF-6A33-8194-A44A-AC8F2B777A09}"/>
                </a:ext>
              </a:extLst>
            </p:cNvPr>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837174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03F7F-0830-48CE-3CC5-DA14E5BF20BF}"/>
              </a:ext>
            </a:extLst>
          </p:cNvPr>
          <p:cNvSpPr>
            <a:spLocks noGrp="1"/>
          </p:cNvSpPr>
          <p:nvPr>
            <p:ph type="title"/>
          </p:nvPr>
        </p:nvSpPr>
        <p:spPr/>
        <p:txBody>
          <a:bodyPr/>
          <a:lstStyle/>
          <a:p>
            <a:r>
              <a:rPr lang="en-CA" dirty="0"/>
              <a:t>Meet the team</a:t>
            </a:r>
          </a:p>
        </p:txBody>
      </p:sp>
      <p:sp>
        <p:nvSpPr>
          <p:cNvPr id="3" name="Footer Placeholder 2">
            <a:extLst>
              <a:ext uri="{FF2B5EF4-FFF2-40B4-BE49-F238E27FC236}">
                <a16:creationId xmlns:a16="http://schemas.microsoft.com/office/drawing/2014/main" id="{E43EC169-18BC-8C28-78B3-FBAB6F3732D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12B5D6D-6A8D-5C38-7F9C-0A03F51A45C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15</a:t>
            </a:fld>
            <a:endParaRPr lang="en-IN" dirty="0"/>
          </a:p>
        </p:txBody>
      </p:sp>
      <p:pic>
        <p:nvPicPr>
          <p:cNvPr id="10" name="Picture Placeholder 9" descr="A person wearing a black shirt&#10;&#10;AI-generated content may be incorrect.">
            <a:extLst>
              <a:ext uri="{FF2B5EF4-FFF2-40B4-BE49-F238E27FC236}">
                <a16:creationId xmlns:a16="http://schemas.microsoft.com/office/drawing/2014/main" id="{CBF03896-ECBE-D0E9-9C7E-FBBF01E59A61}"/>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pic>
        <p:nvPicPr>
          <p:cNvPr id="14" name="Picture Placeholder 13" descr="A person looking to the side&#10;&#10;AI-generated content may be incorrect.">
            <a:extLst>
              <a:ext uri="{FF2B5EF4-FFF2-40B4-BE49-F238E27FC236}">
                <a16:creationId xmlns:a16="http://schemas.microsoft.com/office/drawing/2014/main" id="{F899E45A-C89A-478F-0955-AA5A9333A2B4}"/>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12" name="Picture Placeholder 11" descr="A person in a white shirt&#10;&#10;AI-generated content may be incorrect.">
            <a:extLst>
              <a:ext uri="{FF2B5EF4-FFF2-40B4-BE49-F238E27FC236}">
                <a16:creationId xmlns:a16="http://schemas.microsoft.com/office/drawing/2014/main" id="{01A873D4-5F34-D484-9C71-259594845BBD}"/>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16" name="Picture Placeholder 15" descr="A person with glasses and a hand on his face&#10;&#10;AI-generated content may be incorrect.">
            <a:extLst>
              <a:ext uri="{FF2B5EF4-FFF2-40B4-BE49-F238E27FC236}">
                <a16:creationId xmlns:a16="http://schemas.microsoft.com/office/drawing/2014/main" id="{ABDF1A57-E4AB-0A67-586F-10F1EAE5EC66}"/>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sp>
        <p:nvSpPr>
          <p:cNvPr id="17" name="TextBox 16">
            <a:extLst>
              <a:ext uri="{FF2B5EF4-FFF2-40B4-BE49-F238E27FC236}">
                <a16:creationId xmlns:a16="http://schemas.microsoft.com/office/drawing/2014/main" id="{4E47D6C5-4559-B386-2415-3E098D967FFE}"/>
              </a:ext>
            </a:extLst>
          </p:cNvPr>
          <p:cNvSpPr txBox="1"/>
          <p:nvPr/>
        </p:nvSpPr>
        <p:spPr>
          <a:xfrm>
            <a:off x="5155129" y="4691743"/>
            <a:ext cx="646655" cy="338554"/>
          </a:xfrm>
          <a:prstGeom prst="rect">
            <a:avLst/>
          </a:prstGeom>
          <a:solidFill>
            <a:schemeClr val="accent1"/>
          </a:solidFill>
        </p:spPr>
        <p:txBody>
          <a:bodyPr wrap="square">
            <a:spAutoFit/>
          </a:bodyPr>
          <a:lstStyle/>
          <a:p>
            <a:pPr algn="r"/>
            <a:r>
              <a:rPr lang="en-CA" sz="1600" b="1" dirty="0">
                <a:solidFill>
                  <a:schemeClr val="bg2"/>
                </a:solidFill>
                <a:effectLst/>
                <a:latin typeface="+mj-lt"/>
              </a:rPr>
              <a:t>CTO</a:t>
            </a:r>
          </a:p>
        </p:txBody>
      </p:sp>
      <p:sp>
        <p:nvSpPr>
          <p:cNvPr id="18" name="TextBox 17">
            <a:extLst>
              <a:ext uri="{FF2B5EF4-FFF2-40B4-BE49-F238E27FC236}">
                <a16:creationId xmlns:a16="http://schemas.microsoft.com/office/drawing/2014/main" id="{C7EE1BD7-5AA3-E604-C750-75A7F35F0AFF}"/>
              </a:ext>
            </a:extLst>
          </p:cNvPr>
          <p:cNvSpPr txBox="1"/>
          <p:nvPr/>
        </p:nvSpPr>
        <p:spPr>
          <a:xfrm>
            <a:off x="2133227" y="4691743"/>
            <a:ext cx="646655" cy="338554"/>
          </a:xfrm>
          <a:prstGeom prst="rect">
            <a:avLst/>
          </a:prstGeom>
          <a:solidFill>
            <a:schemeClr val="accent1"/>
          </a:solidFill>
        </p:spPr>
        <p:txBody>
          <a:bodyPr wrap="square">
            <a:spAutoFit/>
          </a:bodyPr>
          <a:lstStyle/>
          <a:p>
            <a:pPr algn="r"/>
            <a:r>
              <a:rPr lang="en-CA" sz="1600" b="1" dirty="0">
                <a:solidFill>
                  <a:schemeClr val="bg2"/>
                </a:solidFill>
                <a:effectLst/>
                <a:latin typeface="+mj-lt"/>
              </a:rPr>
              <a:t>CEO</a:t>
            </a:r>
          </a:p>
        </p:txBody>
      </p:sp>
      <p:sp>
        <p:nvSpPr>
          <p:cNvPr id="19" name="TextBox 18">
            <a:extLst>
              <a:ext uri="{FF2B5EF4-FFF2-40B4-BE49-F238E27FC236}">
                <a16:creationId xmlns:a16="http://schemas.microsoft.com/office/drawing/2014/main" id="{3EF8A59B-D1A4-223C-1D68-09DC417102F1}"/>
              </a:ext>
            </a:extLst>
          </p:cNvPr>
          <p:cNvSpPr txBox="1"/>
          <p:nvPr/>
        </p:nvSpPr>
        <p:spPr>
          <a:xfrm>
            <a:off x="8182837" y="4691743"/>
            <a:ext cx="646655" cy="338554"/>
          </a:xfrm>
          <a:prstGeom prst="rect">
            <a:avLst/>
          </a:prstGeom>
          <a:solidFill>
            <a:schemeClr val="accent1"/>
          </a:solidFill>
        </p:spPr>
        <p:txBody>
          <a:bodyPr wrap="square">
            <a:spAutoFit/>
          </a:bodyPr>
          <a:lstStyle/>
          <a:p>
            <a:pPr algn="r"/>
            <a:r>
              <a:rPr lang="en-CA" sz="1600" b="1" dirty="0">
                <a:solidFill>
                  <a:schemeClr val="bg2"/>
                </a:solidFill>
                <a:effectLst/>
                <a:latin typeface="+mj-lt"/>
              </a:rPr>
              <a:t>CEO</a:t>
            </a:r>
          </a:p>
        </p:txBody>
      </p:sp>
      <p:sp>
        <p:nvSpPr>
          <p:cNvPr id="20" name="TextBox 19">
            <a:extLst>
              <a:ext uri="{FF2B5EF4-FFF2-40B4-BE49-F238E27FC236}">
                <a16:creationId xmlns:a16="http://schemas.microsoft.com/office/drawing/2014/main" id="{491F6EC1-DA20-567E-4053-B9C043E7AEA1}"/>
              </a:ext>
            </a:extLst>
          </p:cNvPr>
          <p:cNvSpPr txBox="1"/>
          <p:nvPr/>
        </p:nvSpPr>
        <p:spPr>
          <a:xfrm>
            <a:off x="10607252" y="4691743"/>
            <a:ext cx="1260147" cy="584775"/>
          </a:xfrm>
          <a:prstGeom prst="rect">
            <a:avLst/>
          </a:prstGeom>
          <a:solidFill>
            <a:schemeClr val="accent1"/>
          </a:solidFill>
        </p:spPr>
        <p:txBody>
          <a:bodyPr wrap="square">
            <a:spAutoFit/>
          </a:bodyPr>
          <a:lstStyle/>
          <a:p>
            <a:pPr algn="r"/>
            <a:r>
              <a:rPr lang="en-CA" sz="1600" b="1" dirty="0">
                <a:solidFill>
                  <a:schemeClr val="bg2"/>
                </a:solidFill>
                <a:effectLst/>
                <a:latin typeface="+mj-lt"/>
              </a:rPr>
              <a:t>Head of Marketing</a:t>
            </a:r>
          </a:p>
        </p:txBody>
      </p:sp>
      <p:grpSp>
        <p:nvGrpSpPr>
          <p:cNvPr id="29" name="Group 28">
            <a:extLst>
              <a:ext uri="{FF2B5EF4-FFF2-40B4-BE49-F238E27FC236}">
                <a16:creationId xmlns:a16="http://schemas.microsoft.com/office/drawing/2014/main" id="{4E679206-188D-6758-AC81-0995D03780D5}"/>
              </a:ext>
            </a:extLst>
          </p:cNvPr>
          <p:cNvGrpSpPr/>
          <p:nvPr/>
        </p:nvGrpSpPr>
        <p:grpSpPr>
          <a:xfrm>
            <a:off x="749688" y="1790772"/>
            <a:ext cx="11442312" cy="2782917"/>
            <a:chOff x="455067" y="3369211"/>
            <a:chExt cx="11442312" cy="2782917"/>
          </a:xfrm>
        </p:grpSpPr>
        <p:sp>
          <p:nvSpPr>
            <p:cNvPr id="21" name="TextBox 20">
              <a:extLst>
                <a:ext uri="{FF2B5EF4-FFF2-40B4-BE49-F238E27FC236}">
                  <a16:creationId xmlns:a16="http://schemas.microsoft.com/office/drawing/2014/main" id="{54851F72-EAE6-C80C-2E00-6490C4223FAE}"/>
                </a:ext>
              </a:extLst>
            </p:cNvPr>
            <p:cNvSpPr txBox="1"/>
            <p:nvPr/>
          </p:nvSpPr>
          <p:spPr>
            <a:xfrm>
              <a:off x="3444311" y="3369211"/>
              <a:ext cx="2036966" cy="369332"/>
            </a:xfrm>
            <a:prstGeom prst="rect">
              <a:avLst/>
            </a:prstGeom>
            <a:noFill/>
          </p:spPr>
          <p:txBody>
            <a:bodyPr wrap="square">
              <a:spAutoFit/>
            </a:bodyPr>
            <a:lstStyle/>
            <a:p>
              <a:r>
                <a:rPr lang="en-CA" sz="1800" b="1" dirty="0">
                  <a:solidFill>
                    <a:schemeClr val="bg2"/>
                  </a:solidFill>
                  <a:effectLst/>
                  <a:latin typeface="+mj-lt"/>
                </a:rPr>
                <a:t>John Smith</a:t>
              </a:r>
            </a:p>
          </p:txBody>
        </p:sp>
        <p:sp>
          <p:nvSpPr>
            <p:cNvPr id="22" name="TextBox 21">
              <a:extLst>
                <a:ext uri="{FF2B5EF4-FFF2-40B4-BE49-F238E27FC236}">
                  <a16:creationId xmlns:a16="http://schemas.microsoft.com/office/drawing/2014/main" id="{BE8320B9-BDEF-1B36-8FBC-71AA8930A639}"/>
                </a:ext>
              </a:extLst>
            </p:cNvPr>
            <p:cNvSpPr txBox="1"/>
            <p:nvPr/>
          </p:nvSpPr>
          <p:spPr>
            <a:xfrm>
              <a:off x="3444311" y="4120803"/>
              <a:ext cx="2511562" cy="2031325"/>
            </a:xfrm>
            <a:prstGeom prst="rect">
              <a:avLst/>
            </a:prstGeom>
            <a:noFill/>
          </p:spPr>
          <p:txBody>
            <a:bodyPr wrap="square">
              <a:spAutoFit/>
            </a:bodyPr>
            <a:lstStyle/>
            <a:p>
              <a:r>
                <a:rPr lang="en-CA" sz="1400" dirty="0">
                  <a:solidFill>
                    <a:schemeClr val="bg2"/>
                  </a:solidFill>
                  <a:effectLst/>
                </a:rPr>
                <a:t>Built 3 SaaS platforms.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7E3AB780-3E08-ECDE-92BF-16DEF59D1F36}"/>
                </a:ext>
              </a:extLst>
            </p:cNvPr>
            <p:cNvSpPr txBox="1"/>
            <p:nvPr/>
          </p:nvSpPr>
          <p:spPr>
            <a:xfrm>
              <a:off x="455067" y="3369211"/>
              <a:ext cx="2036966" cy="369332"/>
            </a:xfrm>
            <a:prstGeom prst="rect">
              <a:avLst/>
            </a:prstGeom>
            <a:noFill/>
          </p:spPr>
          <p:txBody>
            <a:bodyPr wrap="square">
              <a:spAutoFit/>
            </a:bodyPr>
            <a:lstStyle/>
            <a:p>
              <a:r>
                <a:rPr lang="en-CA" sz="1800" b="1" dirty="0">
                  <a:solidFill>
                    <a:schemeClr val="bg2"/>
                  </a:solidFill>
                  <a:effectLst/>
                  <a:latin typeface="+mj-lt"/>
                </a:rPr>
                <a:t>Jane Doe</a:t>
              </a:r>
            </a:p>
          </p:txBody>
        </p:sp>
        <p:sp>
          <p:nvSpPr>
            <p:cNvPr id="24" name="TextBox 23">
              <a:extLst>
                <a:ext uri="{FF2B5EF4-FFF2-40B4-BE49-F238E27FC236}">
                  <a16:creationId xmlns:a16="http://schemas.microsoft.com/office/drawing/2014/main" id="{EF37FFD5-0F55-8C15-AB10-957D1B1FA537}"/>
                </a:ext>
              </a:extLst>
            </p:cNvPr>
            <p:cNvSpPr txBox="1"/>
            <p:nvPr/>
          </p:nvSpPr>
          <p:spPr>
            <a:xfrm>
              <a:off x="455067" y="4120803"/>
              <a:ext cx="2511562" cy="1815882"/>
            </a:xfrm>
            <a:prstGeom prst="rect">
              <a:avLst/>
            </a:prstGeom>
            <a:noFill/>
          </p:spPr>
          <p:txBody>
            <a:bodyPr wrap="square">
              <a:spAutoFit/>
            </a:bodyPr>
            <a:lstStyle/>
            <a:p>
              <a:r>
                <a:rPr lang="en-CA" sz="1400" dirty="0">
                  <a:solidFill>
                    <a:schemeClr val="bg2"/>
                  </a:solidFill>
                  <a:effectLst/>
                </a:rPr>
                <a:t>10+ years in fintech.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sp>
          <p:nvSpPr>
            <p:cNvPr id="25" name="TextBox 24">
              <a:extLst>
                <a:ext uri="{FF2B5EF4-FFF2-40B4-BE49-F238E27FC236}">
                  <a16:creationId xmlns:a16="http://schemas.microsoft.com/office/drawing/2014/main" id="{EA4AA8AA-E9EE-4ED9-F5A5-BD3B58936702}"/>
                </a:ext>
              </a:extLst>
            </p:cNvPr>
            <p:cNvSpPr txBox="1"/>
            <p:nvPr/>
          </p:nvSpPr>
          <p:spPr>
            <a:xfrm>
              <a:off x="6482905" y="3369211"/>
              <a:ext cx="2036966" cy="369332"/>
            </a:xfrm>
            <a:prstGeom prst="rect">
              <a:avLst/>
            </a:prstGeom>
            <a:noFill/>
          </p:spPr>
          <p:txBody>
            <a:bodyPr wrap="square">
              <a:spAutoFit/>
            </a:bodyPr>
            <a:lstStyle/>
            <a:p>
              <a:r>
                <a:rPr lang="en-CA" sz="1800" b="1" dirty="0">
                  <a:solidFill>
                    <a:schemeClr val="bg2"/>
                  </a:solidFill>
                  <a:effectLst/>
                  <a:latin typeface="+mj-lt"/>
                </a:rPr>
                <a:t>Mark Doe</a:t>
              </a:r>
            </a:p>
          </p:txBody>
        </p:sp>
        <p:sp>
          <p:nvSpPr>
            <p:cNvPr id="26" name="TextBox 25">
              <a:extLst>
                <a:ext uri="{FF2B5EF4-FFF2-40B4-BE49-F238E27FC236}">
                  <a16:creationId xmlns:a16="http://schemas.microsoft.com/office/drawing/2014/main" id="{4C8E07E1-E2DE-A315-D9B7-C5C106B1911C}"/>
                </a:ext>
              </a:extLst>
            </p:cNvPr>
            <p:cNvSpPr txBox="1"/>
            <p:nvPr/>
          </p:nvSpPr>
          <p:spPr>
            <a:xfrm>
              <a:off x="6482905" y="4120803"/>
              <a:ext cx="2511562" cy="1815882"/>
            </a:xfrm>
            <a:prstGeom prst="rect">
              <a:avLst/>
            </a:prstGeom>
            <a:noFill/>
          </p:spPr>
          <p:txBody>
            <a:bodyPr wrap="square">
              <a:spAutoFit/>
            </a:bodyPr>
            <a:lstStyle/>
            <a:p>
              <a:r>
                <a:rPr lang="en-CA" sz="1400" dirty="0">
                  <a:solidFill>
                    <a:schemeClr val="bg2"/>
                  </a:solidFill>
                  <a:effectLst/>
                </a:rPr>
                <a:t>10+ years in fintech.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sp>
          <p:nvSpPr>
            <p:cNvPr id="27" name="TextBox 26">
              <a:extLst>
                <a:ext uri="{FF2B5EF4-FFF2-40B4-BE49-F238E27FC236}">
                  <a16:creationId xmlns:a16="http://schemas.microsoft.com/office/drawing/2014/main" id="{8E5629C3-3DC0-0566-BCD7-281BA4C5B461}"/>
                </a:ext>
              </a:extLst>
            </p:cNvPr>
            <p:cNvSpPr txBox="1"/>
            <p:nvPr/>
          </p:nvSpPr>
          <p:spPr>
            <a:xfrm>
              <a:off x="9385817" y="3369211"/>
              <a:ext cx="2036966" cy="369332"/>
            </a:xfrm>
            <a:prstGeom prst="rect">
              <a:avLst/>
            </a:prstGeom>
            <a:noFill/>
          </p:spPr>
          <p:txBody>
            <a:bodyPr wrap="square">
              <a:spAutoFit/>
            </a:bodyPr>
            <a:lstStyle/>
            <a:p>
              <a:r>
                <a:rPr lang="en-CA" sz="1800" b="1" dirty="0">
                  <a:solidFill>
                    <a:schemeClr val="bg2"/>
                  </a:solidFill>
                  <a:effectLst/>
                  <a:latin typeface="+mj-lt"/>
                </a:rPr>
                <a:t>Emily Brown</a:t>
              </a:r>
            </a:p>
          </p:txBody>
        </p:sp>
        <p:sp>
          <p:nvSpPr>
            <p:cNvPr id="28" name="TextBox 27">
              <a:extLst>
                <a:ext uri="{FF2B5EF4-FFF2-40B4-BE49-F238E27FC236}">
                  <a16:creationId xmlns:a16="http://schemas.microsoft.com/office/drawing/2014/main" id="{2F8FE2CC-BF4F-3B0D-2404-F585B0FB0682}"/>
                </a:ext>
              </a:extLst>
            </p:cNvPr>
            <p:cNvSpPr txBox="1"/>
            <p:nvPr/>
          </p:nvSpPr>
          <p:spPr>
            <a:xfrm>
              <a:off x="9385817" y="4120803"/>
              <a:ext cx="2511562" cy="2031325"/>
            </a:xfrm>
            <a:prstGeom prst="rect">
              <a:avLst/>
            </a:prstGeom>
            <a:noFill/>
          </p:spPr>
          <p:txBody>
            <a:bodyPr wrap="square">
              <a:spAutoFit/>
            </a:bodyPr>
            <a:lstStyle/>
            <a:p>
              <a:r>
                <a:rPr lang="en-US" sz="1400" dirty="0">
                  <a:solidFill>
                    <a:schemeClr val="bg2"/>
                  </a:solidFill>
                  <a:effectLst/>
                </a:rPr>
                <a:t>Scaled 2 startups to $10M+ revenue. </a:t>
              </a:r>
              <a:r>
                <a:rPr lang="en-CA" sz="1400" b="0" i="0" dirty="0">
                  <a:solidFill>
                    <a:schemeClr val="bg2"/>
                  </a:solidFill>
                  <a:effectLst/>
                  <a:latin typeface="+mn-lt"/>
                  <a:cs typeface="Aparajita" panose="02020603050405020304" pitchFamily="18" charset="0"/>
                </a:rPr>
                <a:t>Lorem ipsum dolor sit </a:t>
              </a:r>
              <a:r>
                <a:rPr lang="en-CA" sz="1400" b="0" i="0" dirty="0" err="1">
                  <a:solidFill>
                    <a:schemeClr val="bg2"/>
                  </a:solidFill>
                  <a:effectLst/>
                  <a:latin typeface="+mn-lt"/>
                  <a:cs typeface="Aparajita" panose="02020603050405020304" pitchFamily="18" charset="0"/>
                </a:rPr>
                <a:t>amet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consectetur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adipiscing</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elit</a:t>
              </a:r>
              <a:r>
                <a:rPr lang="en-CA" sz="1400" b="0" i="0" dirty="0">
                  <a:solidFill>
                    <a:schemeClr val="bg2"/>
                  </a:solidFill>
                  <a:effectLst/>
                  <a:latin typeface="+mn-lt"/>
                  <a:cs typeface="Aparajita" panose="02020603050405020304" pitchFamily="18" charset="0"/>
                </a:rPr>
                <a:t>, sed do </a:t>
              </a:r>
              <a:r>
                <a:rPr lang="en-CA" sz="1400" b="0" i="0" dirty="0" err="1">
                  <a:solidFill>
                    <a:schemeClr val="bg2"/>
                  </a:solidFill>
                  <a:effectLst/>
                  <a:latin typeface="+mn-lt"/>
                  <a:cs typeface="Aparajita" panose="02020603050405020304" pitchFamily="18" charset="0"/>
                </a:rPr>
                <a:t>eiusmod</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tempor</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incididunt</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ut</a:t>
              </a:r>
              <a:r>
                <a:rPr lang="en-CA" sz="1400" b="0" i="0" dirty="0">
                  <a:solidFill>
                    <a:schemeClr val="bg2"/>
                  </a:solidFill>
                  <a:effectLst/>
                  <a:latin typeface="+mn-lt"/>
                  <a:cs typeface="Aparajita" panose="02020603050405020304" pitchFamily="18" charset="0"/>
                </a:rPr>
                <a:t> labore et dolore magna </a:t>
              </a:r>
              <a:r>
                <a:rPr lang="en-CA" sz="1400" b="0" i="0" dirty="0" err="1">
                  <a:solidFill>
                    <a:schemeClr val="bg2"/>
                  </a:solidFill>
                  <a:effectLst/>
                  <a:latin typeface="+mn-lt"/>
                  <a:cs typeface="Aparajita" panose="02020603050405020304" pitchFamily="18" charset="0"/>
                </a:rPr>
                <a:t>aliqua</a:t>
              </a:r>
              <a:r>
                <a:rPr lang="en-CA" sz="1400" b="0" i="0" dirty="0">
                  <a:solidFill>
                    <a:schemeClr val="bg2"/>
                  </a:solidFill>
                  <a:effectLst/>
                  <a:latin typeface="+mn-lt"/>
                  <a:cs typeface="Aparajita" panose="02020603050405020304" pitchFamily="18" charset="0"/>
                </a:rPr>
                <a:t>. Ut </a:t>
              </a:r>
              <a:r>
                <a:rPr lang="en-CA" sz="1400" b="0" i="0" dirty="0" err="1">
                  <a:solidFill>
                    <a:schemeClr val="bg2"/>
                  </a:solidFill>
                  <a:effectLst/>
                  <a:latin typeface="+mn-lt"/>
                  <a:cs typeface="Aparajita" panose="02020603050405020304" pitchFamily="18" charset="0"/>
                </a:rPr>
                <a:t>enim</a:t>
              </a:r>
              <a:r>
                <a:rPr lang="en-CA" sz="1400" b="0" i="0" dirty="0">
                  <a:solidFill>
                    <a:schemeClr val="bg2"/>
                  </a:solidFill>
                  <a:effectLst/>
                  <a:latin typeface="+mn-lt"/>
                  <a:cs typeface="Aparajita" panose="02020603050405020304" pitchFamily="18" charset="0"/>
                </a:rPr>
                <a:t> ad minim </a:t>
              </a:r>
              <a:r>
                <a:rPr lang="en-CA" sz="1400" b="0" i="0" dirty="0" err="1">
                  <a:solidFill>
                    <a:schemeClr val="bg2"/>
                  </a:solidFill>
                  <a:effectLst/>
                  <a:latin typeface="+mn-lt"/>
                  <a:cs typeface="Aparajita" panose="02020603050405020304" pitchFamily="18" charset="0"/>
                </a:rPr>
                <a:t>veniam</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quis</a:t>
              </a:r>
              <a:r>
                <a:rPr lang="en-CA" sz="1400" b="0" i="0" dirty="0">
                  <a:solidFill>
                    <a:schemeClr val="bg2"/>
                  </a:solidFill>
                  <a:effectLst/>
                  <a:latin typeface="+mn-lt"/>
                  <a:cs typeface="Aparajita" panose="02020603050405020304" pitchFamily="18" charset="0"/>
                </a:rPr>
                <a:t> </a:t>
              </a:r>
              <a:r>
                <a:rPr lang="en-CA" sz="1400" b="0" i="0" dirty="0" err="1">
                  <a:solidFill>
                    <a:schemeClr val="bg2"/>
                  </a:solidFill>
                  <a:effectLst/>
                  <a:latin typeface="+mn-lt"/>
                  <a:cs typeface="Aparajita" panose="02020603050405020304" pitchFamily="18" charset="0"/>
                </a:rPr>
                <a:t>nostrud</a:t>
              </a:r>
              <a:r>
                <a:rPr lang="en-CA" sz="1400" b="0" i="0" dirty="0">
                  <a:solidFill>
                    <a:schemeClr val="bg2"/>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bg2"/>
                </a:solidFill>
                <a:effectLst/>
                <a:uLnTx/>
                <a:uFillTx/>
                <a:latin typeface="+mn-lt"/>
                <a:ea typeface="Cambria" panose="02040503050406030204" pitchFamily="18" charset="0"/>
                <a:cs typeface="Arial" panose="020B0604020202020204" pitchFamily="34" charset="0"/>
              </a:endParaRPr>
            </a:p>
          </p:txBody>
        </p:sp>
      </p:grpSp>
      <p:grpSp>
        <p:nvGrpSpPr>
          <p:cNvPr id="5" name="Group 4">
            <a:extLst>
              <a:ext uri="{FF2B5EF4-FFF2-40B4-BE49-F238E27FC236}">
                <a16:creationId xmlns:a16="http://schemas.microsoft.com/office/drawing/2014/main" id="{D8E7D350-1556-5B3C-7AE5-FC0B89781D94}"/>
              </a:ext>
            </a:extLst>
          </p:cNvPr>
          <p:cNvGrpSpPr/>
          <p:nvPr/>
        </p:nvGrpSpPr>
        <p:grpSpPr>
          <a:xfrm>
            <a:off x="5176252" y="1581482"/>
            <a:ext cx="733640" cy="727750"/>
            <a:chOff x="6104184" y="3408943"/>
            <a:chExt cx="2412709" cy="2393339"/>
          </a:xfrm>
        </p:grpSpPr>
        <p:sp>
          <p:nvSpPr>
            <p:cNvPr id="6" name="Oval 5">
              <a:extLst>
                <a:ext uri="{FF2B5EF4-FFF2-40B4-BE49-F238E27FC236}">
                  <a16:creationId xmlns:a16="http://schemas.microsoft.com/office/drawing/2014/main" id="{A0E01FEE-EDBA-4FFD-1589-592F954BB7BE}"/>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786C1DD6-6A64-2736-2B64-4FCDC2800C7D}"/>
                </a:ext>
              </a:extLst>
            </p:cNvPr>
            <p:cNvSpPr/>
            <p:nvPr/>
          </p:nvSpPr>
          <p:spPr>
            <a:xfrm>
              <a:off x="6644054" y="3939079"/>
              <a:ext cx="1333094" cy="1333074"/>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grpSp>
        <p:nvGrpSpPr>
          <p:cNvPr id="8" name="Group 7">
            <a:extLst>
              <a:ext uri="{FF2B5EF4-FFF2-40B4-BE49-F238E27FC236}">
                <a16:creationId xmlns:a16="http://schemas.microsoft.com/office/drawing/2014/main" id="{E27F0EBE-3A39-CD2E-5ABE-F52BFCE6B31B}"/>
              </a:ext>
            </a:extLst>
          </p:cNvPr>
          <p:cNvGrpSpPr/>
          <p:nvPr/>
        </p:nvGrpSpPr>
        <p:grpSpPr>
          <a:xfrm>
            <a:off x="11237325" y="1581482"/>
            <a:ext cx="733640" cy="727750"/>
            <a:chOff x="6104184" y="3408943"/>
            <a:chExt cx="2412709" cy="2393339"/>
          </a:xfrm>
        </p:grpSpPr>
        <p:sp>
          <p:nvSpPr>
            <p:cNvPr id="9" name="Oval 8">
              <a:extLst>
                <a:ext uri="{FF2B5EF4-FFF2-40B4-BE49-F238E27FC236}">
                  <a16:creationId xmlns:a16="http://schemas.microsoft.com/office/drawing/2014/main" id="{1D3FF474-B862-5FF0-B555-545D3BA45551}"/>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1" name="Freeform: Shape 10">
              <a:extLst>
                <a:ext uri="{FF2B5EF4-FFF2-40B4-BE49-F238E27FC236}">
                  <a16:creationId xmlns:a16="http://schemas.microsoft.com/office/drawing/2014/main" id="{6781B1AA-4818-226F-0A07-3604535EB86E}"/>
                </a:ext>
              </a:extLst>
            </p:cNvPr>
            <p:cNvSpPr/>
            <p:nvPr/>
          </p:nvSpPr>
          <p:spPr>
            <a:xfrm>
              <a:off x="6644054" y="3939079"/>
              <a:ext cx="1333094" cy="1333074"/>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539288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8649-40F4-0F27-754F-D777E23E67B8}"/>
              </a:ext>
            </a:extLst>
          </p:cNvPr>
          <p:cNvSpPr>
            <a:spLocks noGrp="1"/>
          </p:cNvSpPr>
          <p:nvPr>
            <p:ph type="title"/>
          </p:nvPr>
        </p:nvSpPr>
        <p:spPr/>
        <p:txBody>
          <a:bodyPr/>
          <a:lstStyle/>
          <a:p>
            <a:r>
              <a:rPr lang="en-CA" i="0" dirty="0">
                <a:effectLst/>
              </a:rPr>
              <a:t>Competitive Analysis</a:t>
            </a:r>
            <a:endParaRPr lang="en-CA" dirty="0"/>
          </a:p>
        </p:txBody>
      </p:sp>
      <p:sp>
        <p:nvSpPr>
          <p:cNvPr id="3" name="Footer Placeholder 2">
            <a:extLst>
              <a:ext uri="{FF2B5EF4-FFF2-40B4-BE49-F238E27FC236}">
                <a16:creationId xmlns:a16="http://schemas.microsoft.com/office/drawing/2014/main" id="{F6121D20-A132-4B48-91E0-A417CA01DB8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19C2B53-258D-7A70-56EF-AE59D6814A4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16</a:t>
            </a:fld>
            <a:endParaRPr lang="en-IN" dirty="0"/>
          </a:p>
        </p:txBody>
      </p:sp>
      <p:graphicFrame>
        <p:nvGraphicFramePr>
          <p:cNvPr id="5" name="Table 4">
            <a:extLst>
              <a:ext uri="{FF2B5EF4-FFF2-40B4-BE49-F238E27FC236}">
                <a16:creationId xmlns:a16="http://schemas.microsoft.com/office/drawing/2014/main" id="{8B186818-C2EA-182A-6D11-A82610EBA364}"/>
              </a:ext>
            </a:extLst>
          </p:cNvPr>
          <p:cNvGraphicFramePr>
            <a:graphicFrameLocks noGrp="1"/>
          </p:cNvGraphicFramePr>
          <p:nvPr>
            <p:extLst>
              <p:ext uri="{D42A27DB-BD31-4B8C-83A1-F6EECF244321}">
                <p14:modId xmlns:p14="http://schemas.microsoft.com/office/powerpoint/2010/main" val="3279630751"/>
              </p:ext>
            </p:extLst>
          </p:nvPr>
        </p:nvGraphicFramePr>
        <p:xfrm>
          <a:off x="902476" y="2583786"/>
          <a:ext cx="10873888" cy="3905916"/>
        </p:xfrm>
        <a:graphic>
          <a:graphicData uri="http://schemas.openxmlformats.org/drawingml/2006/table">
            <a:tbl>
              <a:tblPr/>
              <a:tblGrid>
                <a:gridCol w="2718472">
                  <a:extLst>
                    <a:ext uri="{9D8B030D-6E8A-4147-A177-3AD203B41FA5}">
                      <a16:colId xmlns:a16="http://schemas.microsoft.com/office/drawing/2014/main" val="1698883854"/>
                    </a:ext>
                  </a:extLst>
                </a:gridCol>
                <a:gridCol w="2718472">
                  <a:extLst>
                    <a:ext uri="{9D8B030D-6E8A-4147-A177-3AD203B41FA5}">
                      <a16:colId xmlns:a16="http://schemas.microsoft.com/office/drawing/2014/main" val="4049003629"/>
                    </a:ext>
                  </a:extLst>
                </a:gridCol>
                <a:gridCol w="2718472">
                  <a:extLst>
                    <a:ext uri="{9D8B030D-6E8A-4147-A177-3AD203B41FA5}">
                      <a16:colId xmlns:a16="http://schemas.microsoft.com/office/drawing/2014/main" val="2748059997"/>
                    </a:ext>
                  </a:extLst>
                </a:gridCol>
                <a:gridCol w="2718472">
                  <a:extLst>
                    <a:ext uri="{9D8B030D-6E8A-4147-A177-3AD203B41FA5}">
                      <a16:colId xmlns:a16="http://schemas.microsoft.com/office/drawing/2014/main" val="2405410397"/>
                    </a:ext>
                  </a:extLst>
                </a:gridCol>
              </a:tblGrid>
              <a:tr h="650986">
                <a:tc>
                  <a:txBody>
                    <a:bodyPr/>
                    <a:lstStyle/>
                    <a:p>
                      <a:pPr algn="l"/>
                      <a:r>
                        <a:rPr lang="en-CA" b="0" i="0" dirty="0">
                          <a:solidFill>
                            <a:schemeClr val="bg2"/>
                          </a:solidFill>
                          <a:effectLst/>
                          <a:latin typeface="+mj-lt"/>
                        </a:rPr>
                        <a:t>Feature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b="0" i="0" dirty="0">
                          <a:solidFill>
                            <a:schemeClr val="bg2"/>
                          </a:solidFill>
                          <a:effectLst/>
                          <a:latin typeface="+mj-lt"/>
                        </a:rPr>
                        <a:t>Our Company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l"/>
                      <a:r>
                        <a:rPr lang="en-CA" b="0" i="0" dirty="0">
                          <a:solidFill>
                            <a:schemeClr val="bg2"/>
                          </a:solidFill>
                          <a:effectLst/>
                          <a:latin typeface="+mj-lt"/>
                        </a:rPr>
                        <a:t>Competitor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b="0" i="0" dirty="0">
                          <a:solidFill>
                            <a:schemeClr val="bg2"/>
                          </a:solidFill>
                          <a:effectLst/>
                          <a:latin typeface="+mj-lt"/>
                        </a:rPr>
                        <a:t>Competitor 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11219073"/>
                  </a:ext>
                </a:extLst>
              </a:tr>
              <a:tr h="650986">
                <a:tc>
                  <a:txBody>
                    <a:bodyPr/>
                    <a:lstStyle/>
                    <a:p>
                      <a:r>
                        <a:rPr lang="en-CA" sz="1400" b="1" dirty="0">
                          <a:solidFill>
                            <a:schemeClr val="bg2"/>
                          </a:solidFill>
                          <a:effectLst/>
                        </a:rPr>
                        <a:t>User-friendly Interface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Yes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6451147"/>
                  </a:ext>
                </a:extLst>
              </a:tr>
              <a:tr h="650986">
                <a:tc>
                  <a:txBody>
                    <a:bodyPr/>
                    <a:lstStyle/>
                    <a:p>
                      <a:r>
                        <a:rPr lang="en-CA" sz="1400" b="1" dirty="0">
                          <a:solidFill>
                            <a:schemeClr val="bg2"/>
                          </a:solidFill>
                          <a:effectLst/>
                        </a:rPr>
                        <a:t>Affordable Pricing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$20/Month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$50/Month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$30/Month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989083"/>
                  </a:ext>
                </a:extLst>
              </a:tr>
              <a:tr h="650986">
                <a:tc>
                  <a:txBody>
                    <a:bodyPr/>
                    <a:lstStyle/>
                    <a:p>
                      <a:r>
                        <a:rPr lang="en-CA" sz="1400" b="1" dirty="0">
                          <a:solidFill>
                            <a:schemeClr val="bg2"/>
                          </a:solidFill>
                          <a:effectLst/>
                        </a:rPr>
                        <a:t>Advanced Analytics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4443152"/>
                  </a:ext>
                </a:extLst>
              </a:tr>
              <a:tr h="650986">
                <a:tc>
                  <a:txBody>
                    <a:bodyPr/>
                    <a:lstStyle/>
                    <a:p>
                      <a:r>
                        <a:rPr lang="en-CA" sz="1400" b="1" dirty="0">
                          <a:solidFill>
                            <a:schemeClr val="bg2"/>
                          </a:solidFill>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1178617"/>
                  </a:ext>
                </a:extLst>
              </a:tr>
              <a:tr h="6509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dirty="0">
                          <a:solidFill>
                            <a:schemeClr val="bg2"/>
                          </a:solidFill>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bg2"/>
                          </a:solidFill>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824281"/>
                  </a:ext>
                </a:extLst>
              </a:tr>
            </a:tbl>
          </a:graphicData>
        </a:graphic>
      </p:graphicFrame>
      <p:sp>
        <p:nvSpPr>
          <p:cNvPr id="6" name="TextBox 5">
            <a:extLst>
              <a:ext uri="{FF2B5EF4-FFF2-40B4-BE49-F238E27FC236}">
                <a16:creationId xmlns:a16="http://schemas.microsoft.com/office/drawing/2014/main" id="{520A9F13-D64D-0598-A1A2-30033F608DDF}"/>
              </a:ext>
            </a:extLst>
          </p:cNvPr>
          <p:cNvSpPr txBox="1"/>
          <p:nvPr/>
        </p:nvSpPr>
        <p:spPr>
          <a:xfrm>
            <a:off x="902477" y="1560791"/>
            <a:ext cx="10873887" cy="830997"/>
          </a:xfrm>
          <a:prstGeom prst="rect">
            <a:avLst/>
          </a:prstGeom>
          <a:noFill/>
        </p:spPr>
        <p:txBody>
          <a:bodyPr wrap="square">
            <a:spAutoFit/>
          </a:bodyPr>
          <a:lstStyle/>
          <a:p>
            <a:r>
              <a:rPr lang="en-US" sz="2400" b="1" i="0" dirty="0">
                <a:solidFill>
                  <a:schemeClr val="bg2"/>
                </a:solidFill>
                <a:effectLst/>
                <a:latin typeface="+mj-lt"/>
              </a:rPr>
              <a:t>Our Company, </a:t>
            </a:r>
            <a:r>
              <a:rPr lang="en-US" sz="2400" i="0" dirty="0">
                <a:solidFill>
                  <a:schemeClr val="bg2"/>
                </a:solidFill>
                <a:effectLst/>
                <a:latin typeface="+mj-lt"/>
              </a:rPr>
              <a:t>outperforms competitors with its user-friendly interface, affordable pricing, and advanced analytics.</a:t>
            </a:r>
            <a:endParaRPr lang="en-CA" sz="2400" dirty="0">
              <a:solidFill>
                <a:schemeClr val="bg2"/>
              </a:solidFill>
              <a:latin typeface="+mj-lt"/>
            </a:endParaRPr>
          </a:p>
        </p:txBody>
      </p:sp>
      <p:grpSp>
        <p:nvGrpSpPr>
          <p:cNvPr id="7" name="Group 6">
            <a:extLst>
              <a:ext uri="{FF2B5EF4-FFF2-40B4-BE49-F238E27FC236}">
                <a16:creationId xmlns:a16="http://schemas.microsoft.com/office/drawing/2014/main" id="{41C2E22B-5668-95FE-9BAF-8C199E19D95B}"/>
              </a:ext>
            </a:extLst>
          </p:cNvPr>
          <p:cNvGrpSpPr/>
          <p:nvPr/>
        </p:nvGrpSpPr>
        <p:grpSpPr>
          <a:xfrm>
            <a:off x="11128772" y="1560791"/>
            <a:ext cx="733640" cy="727750"/>
            <a:chOff x="6104184" y="3408943"/>
            <a:chExt cx="2412709" cy="2393339"/>
          </a:xfrm>
        </p:grpSpPr>
        <p:sp>
          <p:nvSpPr>
            <p:cNvPr id="8" name="Oval 7">
              <a:extLst>
                <a:ext uri="{FF2B5EF4-FFF2-40B4-BE49-F238E27FC236}">
                  <a16:creationId xmlns:a16="http://schemas.microsoft.com/office/drawing/2014/main" id="{6388A668-88C4-3C49-18A2-B615F4C2A96F}"/>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9" name="Freeform: Shape 8">
              <a:extLst>
                <a:ext uri="{FF2B5EF4-FFF2-40B4-BE49-F238E27FC236}">
                  <a16:creationId xmlns:a16="http://schemas.microsoft.com/office/drawing/2014/main" id="{95033427-5985-96F1-B90F-339CC6D80038}"/>
                </a:ext>
              </a:extLst>
            </p:cNvPr>
            <p:cNvSpPr/>
            <p:nvPr/>
          </p:nvSpPr>
          <p:spPr>
            <a:xfrm>
              <a:off x="6644054" y="3939079"/>
              <a:ext cx="1333094" cy="1333074"/>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1850201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DCBB7-B362-F991-8E4D-5C5DBEDE013C}"/>
              </a:ext>
            </a:extLst>
          </p:cNvPr>
          <p:cNvSpPr>
            <a:spLocks noGrp="1"/>
          </p:cNvSpPr>
          <p:nvPr>
            <p:ph type="title"/>
          </p:nvPr>
        </p:nvSpPr>
        <p:spPr/>
        <p:txBody>
          <a:bodyPr/>
          <a:lstStyle/>
          <a:p>
            <a:r>
              <a:rPr lang="en-US" dirty="0">
                <a:ea typeface="Cormorant Garamond Bold Italics"/>
                <a:cs typeface="Cormorant Garamond Bold Italics"/>
                <a:sym typeface="Cormorant Garamond Bold Italics"/>
              </a:rPr>
              <a:t>Use of Funds</a:t>
            </a:r>
            <a:endParaRPr lang="en-CA" dirty="0"/>
          </a:p>
        </p:txBody>
      </p:sp>
      <p:sp>
        <p:nvSpPr>
          <p:cNvPr id="3" name="Footer Placeholder 2">
            <a:extLst>
              <a:ext uri="{FF2B5EF4-FFF2-40B4-BE49-F238E27FC236}">
                <a16:creationId xmlns:a16="http://schemas.microsoft.com/office/drawing/2014/main" id="{0D81BDBA-0D29-E2A7-2F5C-5436292958B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0CE7D78-CCE6-6DD3-42BD-75AC8B8D0F8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17</a:t>
            </a:fld>
            <a:endParaRPr lang="en-IN" dirty="0"/>
          </a:p>
        </p:txBody>
      </p:sp>
      <p:graphicFrame>
        <p:nvGraphicFramePr>
          <p:cNvPr id="6" name="Chart 5">
            <a:extLst>
              <a:ext uri="{FF2B5EF4-FFF2-40B4-BE49-F238E27FC236}">
                <a16:creationId xmlns:a16="http://schemas.microsoft.com/office/drawing/2014/main" id="{A33870E0-41A9-8D9B-F2F9-FF9A8BB1F985}"/>
              </a:ext>
            </a:extLst>
          </p:cNvPr>
          <p:cNvGraphicFramePr/>
          <p:nvPr>
            <p:extLst>
              <p:ext uri="{D42A27DB-BD31-4B8C-83A1-F6EECF244321}">
                <p14:modId xmlns:p14="http://schemas.microsoft.com/office/powerpoint/2010/main" val="3532913885"/>
              </p:ext>
            </p:extLst>
          </p:nvPr>
        </p:nvGraphicFramePr>
        <p:xfrm>
          <a:off x="3106469" y="2547482"/>
          <a:ext cx="5981328" cy="4111661"/>
        </p:xfrm>
        <a:graphic>
          <a:graphicData uri="http://schemas.openxmlformats.org/drawingml/2006/chart">
            <c:chart xmlns:c="http://schemas.openxmlformats.org/drawingml/2006/chart" xmlns:r="http://schemas.openxmlformats.org/officeDocument/2006/relationships" r:id="rId2"/>
          </a:graphicData>
        </a:graphic>
      </p:graphicFrame>
      <p:grpSp>
        <p:nvGrpSpPr>
          <p:cNvPr id="9" name="Group 8">
            <a:extLst>
              <a:ext uri="{FF2B5EF4-FFF2-40B4-BE49-F238E27FC236}">
                <a16:creationId xmlns:a16="http://schemas.microsoft.com/office/drawing/2014/main" id="{1CBE5D47-FBF9-B37E-7793-EFB3F6FFFCA5}"/>
              </a:ext>
            </a:extLst>
          </p:cNvPr>
          <p:cNvGrpSpPr/>
          <p:nvPr/>
        </p:nvGrpSpPr>
        <p:grpSpPr>
          <a:xfrm>
            <a:off x="8377171" y="2471533"/>
            <a:ext cx="3340827" cy="3774141"/>
            <a:chOff x="8377171" y="2222146"/>
            <a:chExt cx="3340827" cy="3774141"/>
          </a:xfrm>
        </p:grpSpPr>
        <p:grpSp>
          <p:nvGrpSpPr>
            <p:cNvPr id="24" name="Group 23">
              <a:extLst>
                <a:ext uri="{FF2B5EF4-FFF2-40B4-BE49-F238E27FC236}">
                  <a16:creationId xmlns:a16="http://schemas.microsoft.com/office/drawing/2014/main" id="{F00DE6E8-755F-26F4-DA9F-FCE83CB03CAB}"/>
                </a:ext>
              </a:extLst>
            </p:cNvPr>
            <p:cNvGrpSpPr/>
            <p:nvPr/>
          </p:nvGrpSpPr>
          <p:grpSpPr>
            <a:xfrm>
              <a:off x="8377171" y="2222146"/>
              <a:ext cx="3340827" cy="1548152"/>
              <a:chOff x="1130087" y="3599110"/>
              <a:chExt cx="3340827" cy="1548152"/>
            </a:xfrm>
          </p:grpSpPr>
          <p:sp>
            <p:nvSpPr>
              <p:cNvPr id="26" name="TextBox 25">
                <a:extLst>
                  <a:ext uri="{FF2B5EF4-FFF2-40B4-BE49-F238E27FC236}">
                    <a16:creationId xmlns:a16="http://schemas.microsoft.com/office/drawing/2014/main" id="{E2D67306-D906-0504-0F87-5BEE8C89D4EF}"/>
                  </a:ext>
                </a:extLst>
              </p:cNvPr>
              <p:cNvSpPr txBox="1"/>
              <p:nvPr/>
            </p:nvSpPr>
            <p:spPr>
              <a:xfrm>
                <a:off x="1130087" y="3599110"/>
                <a:ext cx="2493524" cy="338554"/>
              </a:xfrm>
              <a:prstGeom prst="rect">
                <a:avLst/>
              </a:prstGeom>
              <a:noFill/>
            </p:spPr>
            <p:txBody>
              <a:bodyPr wrap="square" rtlCol="0" anchor="t">
                <a:spAutoFit/>
              </a:bodyPr>
              <a:lstStyle/>
              <a:p>
                <a:r>
                  <a:rPr lang="en-CA" sz="1600" i="0" dirty="0">
                    <a:solidFill>
                      <a:schemeClr val="bg2"/>
                    </a:solidFill>
                    <a:effectLst/>
                    <a:latin typeface="+mj-lt"/>
                  </a:rPr>
                  <a:t>Hiring &amp; Operations</a:t>
                </a:r>
                <a:endParaRPr lang="en-US" sz="1600" dirty="0">
                  <a:solidFill>
                    <a:schemeClr val="bg2"/>
                  </a:solidFill>
                  <a:latin typeface="+mj-lt"/>
                </a:endParaRPr>
              </a:p>
            </p:txBody>
          </p:sp>
          <p:sp>
            <p:nvSpPr>
              <p:cNvPr id="27" name="TextBox 26">
                <a:extLst>
                  <a:ext uri="{FF2B5EF4-FFF2-40B4-BE49-F238E27FC236}">
                    <a16:creationId xmlns:a16="http://schemas.microsoft.com/office/drawing/2014/main" id="{B4F8329D-D68C-D25E-65D3-C319C0B4C9CD}"/>
                  </a:ext>
                </a:extLst>
              </p:cNvPr>
              <p:cNvSpPr txBox="1"/>
              <p:nvPr/>
            </p:nvSpPr>
            <p:spPr>
              <a:xfrm>
                <a:off x="1130087" y="4039266"/>
                <a:ext cx="3340827" cy="1107996"/>
              </a:xfrm>
              <a:prstGeom prst="rect">
                <a:avLst/>
              </a:prstGeom>
              <a:noFill/>
            </p:spPr>
            <p:txBody>
              <a:bodyPr wrap="square" rtlCol="0">
                <a:spAutoFit/>
              </a:bodyPr>
              <a:lstStyle/>
              <a:p>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nvGrpSpPr>
            <p:cNvPr id="20" name="Group 19">
              <a:extLst>
                <a:ext uri="{FF2B5EF4-FFF2-40B4-BE49-F238E27FC236}">
                  <a16:creationId xmlns:a16="http://schemas.microsoft.com/office/drawing/2014/main" id="{07A3535D-A5F9-ED08-0E20-59A9717A2915}"/>
                </a:ext>
              </a:extLst>
            </p:cNvPr>
            <p:cNvGrpSpPr/>
            <p:nvPr/>
          </p:nvGrpSpPr>
          <p:grpSpPr>
            <a:xfrm>
              <a:off x="8377171" y="4448135"/>
              <a:ext cx="3340827" cy="1548152"/>
              <a:chOff x="1130087" y="4008038"/>
              <a:chExt cx="3340827" cy="1548152"/>
            </a:xfrm>
          </p:grpSpPr>
          <p:sp>
            <p:nvSpPr>
              <p:cNvPr id="22" name="TextBox 21">
                <a:extLst>
                  <a:ext uri="{FF2B5EF4-FFF2-40B4-BE49-F238E27FC236}">
                    <a16:creationId xmlns:a16="http://schemas.microsoft.com/office/drawing/2014/main" id="{5800EF9B-0F69-2F92-6A64-6C1DFECBD2F7}"/>
                  </a:ext>
                </a:extLst>
              </p:cNvPr>
              <p:cNvSpPr txBox="1"/>
              <p:nvPr/>
            </p:nvSpPr>
            <p:spPr>
              <a:xfrm>
                <a:off x="1130087" y="4008038"/>
                <a:ext cx="2493524" cy="338554"/>
              </a:xfrm>
              <a:prstGeom prst="rect">
                <a:avLst/>
              </a:prstGeom>
              <a:noFill/>
            </p:spPr>
            <p:txBody>
              <a:bodyPr wrap="square" rtlCol="0" anchor="t">
                <a:spAutoFit/>
              </a:bodyPr>
              <a:lstStyle/>
              <a:p>
                <a:r>
                  <a:rPr lang="en-CA" sz="1600" i="0" dirty="0">
                    <a:solidFill>
                      <a:schemeClr val="bg2"/>
                    </a:solidFill>
                    <a:effectLst/>
                    <a:latin typeface="+mj-lt"/>
                  </a:rPr>
                  <a:t>Contingency</a:t>
                </a:r>
                <a:endParaRPr lang="en-US" sz="1600" dirty="0">
                  <a:solidFill>
                    <a:schemeClr val="bg2"/>
                  </a:solidFill>
                  <a:latin typeface="+mj-lt"/>
                </a:endParaRPr>
              </a:p>
            </p:txBody>
          </p:sp>
          <p:sp>
            <p:nvSpPr>
              <p:cNvPr id="23" name="TextBox 22">
                <a:extLst>
                  <a:ext uri="{FF2B5EF4-FFF2-40B4-BE49-F238E27FC236}">
                    <a16:creationId xmlns:a16="http://schemas.microsoft.com/office/drawing/2014/main" id="{14DE0D7F-7E0E-F96B-C804-FA36375ADFFD}"/>
                  </a:ext>
                </a:extLst>
              </p:cNvPr>
              <p:cNvSpPr txBox="1"/>
              <p:nvPr/>
            </p:nvSpPr>
            <p:spPr>
              <a:xfrm>
                <a:off x="1130087" y="4448194"/>
                <a:ext cx="3340827" cy="1107996"/>
              </a:xfrm>
              <a:prstGeom prst="rect">
                <a:avLst/>
              </a:prstGeom>
              <a:noFill/>
            </p:spPr>
            <p:txBody>
              <a:bodyPr wrap="square" rtlCol="0">
                <a:spAutoFit/>
              </a:bodyPr>
              <a:lstStyle/>
              <a:p>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grpSp>
        <p:nvGrpSpPr>
          <p:cNvPr id="5" name="Group 4">
            <a:extLst>
              <a:ext uri="{FF2B5EF4-FFF2-40B4-BE49-F238E27FC236}">
                <a16:creationId xmlns:a16="http://schemas.microsoft.com/office/drawing/2014/main" id="{8BF91BD0-4265-CBFF-DDC8-A853EADEE2AA}"/>
              </a:ext>
            </a:extLst>
          </p:cNvPr>
          <p:cNvGrpSpPr/>
          <p:nvPr/>
        </p:nvGrpSpPr>
        <p:grpSpPr>
          <a:xfrm>
            <a:off x="858082" y="2471533"/>
            <a:ext cx="3340827" cy="3774141"/>
            <a:chOff x="438286" y="2222146"/>
            <a:chExt cx="3340827" cy="3774141"/>
          </a:xfrm>
        </p:grpSpPr>
        <p:grpSp>
          <p:nvGrpSpPr>
            <p:cNvPr id="16" name="Group 15">
              <a:extLst>
                <a:ext uri="{FF2B5EF4-FFF2-40B4-BE49-F238E27FC236}">
                  <a16:creationId xmlns:a16="http://schemas.microsoft.com/office/drawing/2014/main" id="{5893BC60-ADA7-D506-960D-82990E5448B8}"/>
                </a:ext>
              </a:extLst>
            </p:cNvPr>
            <p:cNvGrpSpPr/>
            <p:nvPr/>
          </p:nvGrpSpPr>
          <p:grpSpPr>
            <a:xfrm flipH="1">
              <a:off x="438286" y="2222146"/>
              <a:ext cx="3340827" cy="1548152"/>
              <a:chOff x="1139818" y="3599110"/>
              <a:chExt cx="3340827" cy="1548152"/>
            </a:xfrm>
          </p:grpSpPr>
          <p:sp>
            <p:nvSpPr>
              <p:cNvPr id="18" name="TextBox 17">
                <a:extLst>
                  <a:ext uri="{FF2B5EF4-FFF2-40B4-BE49-F238E27FC236}">
                    <a16:creationId xmlns:a16="http://schemas.microsoft.com/office/drawing/2014/main" id="{9959C656-7BA5-579A-0303-0851D99D59C4}"/>
                  </a:ext>
                </a:extLst>
              </p:cNvPr>
              <p:cNvSpPr txBox="1"/>
              <p:nvPr/>
            </p:nvSpPr>
            <p:spPr>
              <a:xfrm>
                <a:off x="1987121" y="3599110"/>
                <a:ext cx="2493524" cy="338554"/>
              </a:xfrm>
              <a:prstGeom prst="rect">
                <a:avLst/>
              </a:prstGeom>
              <a:noFill/>
            </p:spPr>
            <p:txBody>
              <a:bodyPr wrap="square" rtlCol="0" anchor="t">
                <a:spAutoFit/>
              </a:bodyPr>
              <a:lstStyle/>
              <a:p>
                <a:r>
                  <a:rPr lang="en-CA" sz="1600" i="0" dirty="0">
                    <a:solidFill>
                      <a:schemeClr val="bg2"/>
                    </a:solidFill>
                    <a:effectLst/>
                    <a:latin typeface="+mj-lt"/>
                  </a:rPr>
                  <a:t>Product Development</a:t>
                </a:r>
                <a:endParaRPr lang="en-US" sz="1600" dirty="0">
                  <a:solidFill>
                    <a:schemeClr val="bg2"/>
                  </a:solidFill>
                  <a:latin typeface="+mj-lt"/>
                </a:endParaRPr>
              </a:p>
            </p:txBody>
          </p:sp>
          <p:sp>
            <p:nvSpPr>
              <p:cNvPr id="19" name="TextBox 18">
                <a:extLst>
                  <a:ext uri="{FF2B5EF4-FFF2-40B4-BE49-F238E27FC236}">
                    <a16:creationId xmlns:a16="http://schemas.microsoft.com/office/drawing/2014/main" id="{F4F09C98-48BB-969B-6B37-97E840106AD7}"/>
                  </a:ext>
                </a:extLst>
              </p:cNvPr>
              <p:cNvSpPr txBox="1"/>
              <p:nvPr/>
            </p:nvSpPr>
            <p:spPr>
              <a:xfrm>
                <a:off x="1139818" y="4039266"/>
                <a:ext cx="3340827" cy="1107996"/>
              </a:xfrm>
              <a:prstGeom prst="rect">
                <a:avLst/>
              </a:prstGeom>
              <a:noFill/>
            </p:spPr>
            <p:txBody>
              <a:bodyPr wrap="square" rtlCol="0">
                <a:spAutoFit/>
              </a:bodyPr>
              <a:lstStyle/>
              <a:p>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nvGrpSpPr>
            <p:cNvPr id="12" name="Group 11">
              <a:extLst>
                <a:ext uri="{FF2B5EF4-FFF2-40B4-BE49-F238E27FC236}">
                  <a16:creationId xmlns:a16="http://schemas.microsoft.com/office/drawing/2014/main" id="{767622D5-E181-306C-16EB-4AFC89301095}"/>
                </a:ext>
              </a:extLst>
            </p:cNvPr>
            <p:cNvGrpSpPr/>
            <p:nvPr/>
          </p:nvGrpSpPr>
          <p:grpSpPr>
            <a:xfrm flipH="1">
              <a:off x="438286" y="4448135"/>
              <a:ext cx="3340827" cy="1548152"/>
              <a:chOff x="1139818" y="4008038"/>
              <a:chExt cx="3340827" cy="1548152"/>
            </a:xfrm>
          </p:grpSpPr>
          <p:sp>
            <p:nvSpPr>
              <p:cNvPr id="14" name="TextBox 13">
                <a:extLst>
                  <a:ext uri="{FF2B5EF4-FFF2-40B4-BE49-F238E27FC236}">
                    <a16:creationId xmlns:a16="http://schemas.microsoft.com/office/drawing/2014/main" id="{86DED6A6-5478-2BC6-6905-B106D73184B4}"/>
                  </a:ext>
                </a:extLst>
              </p:cNvPr>
              <p:cNvSpPr txBox="1"/>
              <p:nvPr/>
            </p:nvSpPr>
            <p:spPr>
              <a:xfrm>
                <a:off x="1987121" y="4008038"/>
                <a:ext cx="2493524" cy="338554"/>
              </a:xfrm>
              <a:prstGeom prst="rect">
                <a:avLst/>
              </a:prstGeom>
              <a:noFill/>
            </p:spPr>
            <p:txBody>
              <a:bodyPr wrap="square" rtlCol="0" anchor="t">
                <a:spAutoFit/>
              </a:bodyPr>
              <a:lstStyle/>
              <a:p>
                <a:r>
                  <a:rPr lang="en-CA" sz="1600" i="0" dirty="0">
                    <a:solidFill>
                      <a:schemeClr val="bg2"/>
                    </a:solidFill>
                    <a:effectLst/>
                    <a:latin typeface="+mj-lt"/>
                  </a:rPr>
                  <a:t>Marketing &amp; Sales</a:t>
                </a:r>
                <a:endParaRPr lang="en-US" sz="1600" dirty="0">
                  <a:solidFill>
                    <a:schemeClr val="bg2"/>
                  </a:solidFill>
                  <a:latin typeface="+mj-lt"/>
                </a:endParaRPr>
              </a:p>
            </p:txBody>
          </p:sp>
          <p:sp>
            <p:nvSpPr>
              <p:cNvPr id="15" name="TextBox 14">
                <a:extLst>
                  <a:ext uri="{FF2B5EF4-FFF2-40B4-BE49-F238E27FC236}">
                    <a16:creationId xmlns:a16="http://schemas.microsoft.com/office/drawing/2014/main" id="{14125E6F-FC68-901C-67C7-A52FAC2FBFBD}"/>
                  </a:ext>
                </a:extLst>
              </p:cNvPr>
              <p:cNvSpPr txBox="1"/>
              <p:nvPr/>
            </p:nvSpPr>
            <p:spPr>
              <a:xfrm>
                <a:off x="1139818" y="4448194"/>
                <a:ext cx="3340827" cy="1107996"/>
              </a:xfrm>
              <a:prstGeom prst="rect">
                <a:avLst/>
              </a:prstGeom>
              <a:noFill/>
            </p:spPr>
            <p:txBody>
              <a:bodyPr wrap="square" rtlCol="0">
                <a:spAutoFit/>
              </a:bodyPr>
              <a:lstStyle/>
              <a:p>
                <a:r>
                  <a:rPr lang="en-CA" sz="1100" b="0" i="0" dirty="0">
                    <a:solidFill>
                      <a:schemeClr val="bg2"/>
                    </a:solidFill>
                    <a:effectLst/>
                    <a:cs typeface="Arial" panose="020B0604020202020204" pitchFamily="34" charset="0"/>
                  </a:rPr>
                  <a:t>Lorem ipsum dolor sit </a:t>
                </a:r>
                <a:r>
                  <a:rPr lang="en-CA" sz="1100" b="0" i="0" dirty="0" err="1">
                    <a:solidFill>
                      <a:schemeClr val="bg2"/>
                    </a:solidFill>
                    <a:effectLst/>
                    <a:cs typeface="Arial" panose="020B0604020202020204" pitchFamily="34" charset="0"/>
                  </a:rPr>
                  <a:t>amet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consectetur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adipiscing</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elit</a:t>
                </a:r>
                <a:r>
                  <a:rPr lang="en-CA" sz="1100" b="0" i="0" dirty="0">
                    <a:solidFill>
                      <a:schemeClr val="bg2"/>
                    </a:solidFill>
                    <a:effectLst/>
                    <a:cs typeface="Arial" panose="020B0604020202020204" pitchFamily="34" charset="0"/>
                  </a:rPr>
                  <a:t>, sed do </a:t>
                </a:r>
                <a:r>
                  <a:rPr lang="en-CA" sz="1100" b="0" i="0" dirty="0" err="1">
                    <a:solidFill>
                      <a:schemeClr val="bg2"/>
                    </a:solidFill>
                    <a:effectLst/>
                    <a:cs typeface="Arial" panose="020B0604020202020204" pitchFamily="34" charset="0"/>
                  </a:rPr>
                  <a:t>eiusmod</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tempor</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incididunt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labore et dolore magna </a:t>
                </a:r>
                <a:r>
                  <a:rPr lang="en-CA" sz="1100" b="0" i="0" dirty="0" err="1">
                    <a:solidFill>
                      <a:schemeClr val="bg2"/>
                    </a:solidFill>
                    <a:effectLst/>
                    <a:cs typeface="Arial" panose="020B0604020202020204" pitchFamily="34" charset="0"/>
                  </a:rPr>
                  <a:t>aliqua</a:t>
                </a:r>
                <a:r>
                  <a:rPr lang="en-CA" sz="1100" b="0" i="0" dirty="0">
                    <a:solidFill>
                      <a:schemeClr val="bg2"/>
                    </a:solidFill>
                    <a:effectLst/>
                    <a:cs typeface="Arial" panose="020B0604020202020204" pitchFamily="34" charset="0"/>
                  </a:rPr>
                  <a:t>. </a:t>
                </a:r>
              </a:p>
              <a:p>
                <a:r>
                  <a:rPr lang="en-CA" sz="1100" b="0" i="0" dirty="0">
                    <a:solidFill>
                      <a:schemeClr val="bg2"/>
                    </a:solidFill>
                    <a:effectLst/>
                    <a:cs typeface="Arial" panose="020B0604020202020204" pitchFamily="34" charset="0"/>
                  </a:rPr>
                  <a:t>Ut </a:t>
                </a:r>
                <a:r>
                  <a:rPr lang="en-CA" sz="1100" b="0" i="0" dirty="0" err="1">
                    <a:solidFill>
                      <a:schemeClr val="bg2"/>
                    </a:solidFill>
                    <a:effectLst/>
                    <a:cs typeface="Arial" panose="020B0604020202020204" pitchFamily="34" charset="0"/>
                  </a:rPr>
                  <a:t>enim</a:t>
                </a:r>
                <a:r>
                  <a:rPr lang="en-CA" sz="1100" b="0" i="0" dirty="0">
                    <a:solidFill>
                      <a:schemeClr val="bg2"/>
                    </a:solidFill>
                    <a:effectLst/>
                    <a:cs typeface="Arial" panose="020B0604020202020204" pitchFamily="34" charset="0"/>
                  </a:rPr>
                  <a:t> ad minim </a:t>
                </a:r>
                <a:r>
                  <a:rPr lang="en-CA" sz="1100" b="0" i="0" dirty="0" err="1">
                    <a:solidFill>
                      <a:schemeClr val="bg2"/>
                    </a:solidFill>
                    <a:effectLst/>
                    <a:cs typeface="Arial" panose="020B0604020202020204" pitchFamily="34" charset="0"/>
                  </a:rPr>
                  <a:t>veniam</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quis</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nostrud</a:t>
                </a:r>
                <a:r>
                  <a:rPr lang="en-CA" sz="1100" b="0" i="0" dirty="0">
                    <a:solidFill>
                      <a:schemeClr val="bg2"/>
                    </a:solidFill>
                    <a:effectLst/>
                    <a:cs typeface="Arial" panose="020B0604020202020204" pitchFamily="34" charset="0"/>
                  </a:rPr>
                  <a:t> exercitation </a:t>
                </a:r>
                <a:r>
                  <a:rPr lang="en-CA" sz="1100" b="0" i="0" dirty="0" err="1">
                    <a:solidFill>
                      <a:schemeClr val="bg2"/>
                    </a:solidFill>
                    <a:effectLst/>
                    <a:cs typeface="Arial" panose="020B0604020202020204" pitchFamily="34" charset="0"/>
                  </a:rPr>
                  <a:t>ullamco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laboris</a:t>
                </a:r>
                <a:r>
                  <a:rPr lang="en-CA" sz="1100" b="0" i="0" dirty="0">
                    <a:solidFill>
                      <a:schemeClr val="bg2"/>
                    </a:solidFill>
                    <a:effectLst/>
                    <a:cs typeface="Arial" panose="020B0604020202020204" pitchFamily="34" charset="0"/>
                  </a:rPr>
                  <a:t> nisi </a:t>
                </a:r>
                <a:r>
                  <a:rPr lang="en-CA" sz="1100" b="0" i="0" dirty="0" err="1">
                    <a:solidFill>
                      <a:schemeClr val="bg2"/>
                    </a:solidFill>
                    <a:effectLst/>
                    <a:cs typeface="Arial" panose="020B0604020202020204" pitchFamily="34" charset="0"/>
                  </a:rPr>
                  <a:t>ut</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aliquip</a:t>
                </a:r>
                <a:r>
                  <a:rPr lang="en-CA" sz="1100" b="0" i="0" dirty="0">
                    <a:solidFill>
                      <a:schemeClr val="bg2"/>
                    </a:solidFill>
                    <a:effectLst/>
                    <a:cs typeface="Arial" panose="020B0604020202020204" pitchFamily="34" charset="0"/>
                  </a:rPr>
                  <a:t> ex </a:t>
                </a:r>
                <a:r>
                  <a:rPr lang="en-CA" sz="1100" b="0" i="0" dirty="0" err="1">
                    <a:solidFill>
                      <a:schemeClr val="bg2"/>
                    </a:solidFill>
                    <a:effectLst/>
                    <a:cs typeface="Arial" panose="020B0604020202020204" pitchFamily="34" charset="0"/>
                  </a:rPr>
                  <a:t>ea</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commodo</a:t>
                </a:r>
                <a:r>
                  <a:rPr lang="en-CA" sz="1100" b="0" i="0" dirty="0">
                    <a:solidFill>
                      <a:schemeClr val="bg2"/>
                    </a:solidFill>
                    <a:effectLst/>
                    <a:cs typeface="Arial" panose="020B0604020202020204" pitchFamily="34" charset="0"/>
                  </a:rPr>
                  <a:t> </a:t>
                </a:r>
                <a:r>
                  <a:rPr lang="en-CA" sz="1100" b="0" i="0" dirty="0" err="1">
                    <a:solidFill>
                      <a:schemeClr val="bg2"/>
                    </a:solidFill>
                    <a:effectLst/>
                    <a:cs typeface="Arial" panose="020B0604020202020204" pitchFamily="34" charset="0"/>
                  </a:rPr>
                  <a:t>consequat</a:t>
                </a:r>
                <a:r>
                  <a:rPr lang="en-CA" sz="1100" b="0" i="0" dirty="0">
                    <a:solidFill>
                      <a:schemeClr val="bg2"/>
                    </a:solidFill>
                    <a:effectLst/>
                    <a:cs typeface="Arial" panose="020B0604020202020204" pitchFamily="34" charset="0"/>
                  </a:rPr>
                  <a:t>. </a:t>
                </a:r>
              </a:p>
            </p:txBody>
          </p:sp>
        </p:grpSp>
      </p:grpSp>
      <p:sp>
        <p:nvSpPr>
          <p:cNvPr id="28" name="TextBox 25">
            <a:extLst>
              <a:ext uri="{FF2B5EF4-FFF2-40B4-BE49-F238E27FC236}">
                <a16:creationId xmlns:a16="http://schemas.microsoft.com/office/drawing/2014/main" id="{865B4B32-C88E-A62D-89A7-991FA84D1251}"/>
              </a:ext>
            </a:extLst>
          </p:cNvPr>
          <p:cNvSpPr txBox="1"/>
          <p:nvPr/>
        </p:nvSpPr>
        <p:spPr>
          <a:xfrm>
            <a:off x="3850751" y="6338462"/>
            <a:ext cx="4490498"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sp>
        <p:nvSpPr>
          <p:cNvPr id="8" name="TextBox 7">
            <a:extLst>
              <a:ext uri="{FF2B5EF4-FFF2-40B4-BE49-F238E27FC236}">
                <a16:creationId xmlns:a16="http://schemas.microsoft.com/office/drawing/2014/main" id="{F07F54D7-E92D-1B52-171F-91DED85202B0}"/>
              </a:ext>
            </a:extLst>
          </p:cNvPr>
          <p:cNvSpPr txBox="1"/>
          <p:nvPr/>
        </p:nvSpPr>
        <p:spPr>
          <a:xfrm>
            <a:off x="858082" y="1384467"/>
            <a:ext cx="10475836" cy="769441"/>
          </a:xfrm>
          <a:prstGeom prst="rect">
            <a:avLst/>
          </a:prstGeom>
          <a:noFill/>
        </p:spPr>
        <p:txBody>
          <a:bodyPr wrap="square">
            <a:spAutoFit/>
          </a:bodyPr>
          <a:lstStyle/>
          <a:p>
            <a:r>
              <a:rPr lang="en-US" sz="2000" b="0" i="0" dirty="0">
                <a:solidFill>
                  <a:schemeClr val="bg2"/>
                </a:solidFill>
                <a:effectLst/>
                <a:latin typeface="+mj-lt"/>
              </a:rPr>
              <a:t>We are </a:t>
            </a:r>
            <a:r>
              <a:rPr lang="en-US" sz="2400" b="1" i="0" dirty="0">
                <a:solidFill>
                  <a:schemeClr val="bg2"/>
                </a:solidFill>
                <a:effectLst/>
                <a:latin typeface="+mj-lt"/>
              </a:rPr>
              <a:t>seeking $2 million </a:t>
            </a:r>
            <a:r>
              <a:rPr lang="en-US" sz="2000" b="0" i="0" dirty="0">
                <a:solidFill>
                  <a:schemeClr val="bg2"/>
                </a:solidFill>
                <a:effectLst/>
                <a:latin typeface="+mj-lt"/>
              </a:rPr>
              <a:t>in seed funding to accelerate product development, expand our marketing efforts, and grow our team.</a:t>
            </a:r>
            <a:endParaRPr lang="en-CA" sz="2000" dirty="0">
              <a:solidFill>
                <a:schemeClr val="bg2"/>
              </a:solidFill>
              <a:latin typeface="+mj-lt"/>
            </a:endParaRPr>
          </a:p>
        </p:txBody>
      </p:sp>
    </p:spTree>
    <p:extLst>
      <p:ext uri="{BB962C8B-B14F-4D97-AF65-F5344CB8AC3E}">
        <p14:creationId xmlns:p14="http://schemas.microsoft.com/office/powerpoint/2010/main" val="249369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603E-5092-2F15-C7C3-9B5C1CDCB83A}"/>
              </a:ext>
            </a:extLst>
          </p:cNvPr>
          <p:cNvSpPr>
            <a:spLocks noGrp="1"/>
          </p:cNvSpPr>
          <p:nvPr>
            <p:ph type="title"/>
          </p:nvPr>
        </p:nvSpPr>
        <p:spPr/>
        <p:txBody>
          <a:bodyPr/>
          <a:lstStyle/>
          <a:p>
            <a:r>
              <a:rPr lang="en-US" i="0" dirty="0">
                <a:effectLst/>
              </a:rPr>
              <a:t>Key Goals for the Next Years</a:t>
            </a:r>
            <a:endParaRPr lang="en-CA" dirty="0"/>
          </a:p>
        </p:txBody>
      </p:sp>
      <p:sp>
        <p:nvSpPr>
          <p:cNvPr id="3" name="Footer Placeholder 2">
            <a:extLst>
              <a:ext uri="{FF2B5EF4-FFF2-40B4-BE49-F238E27FC236}">
                <a16:creationId xmlns:a16="http://schemas.microsoft.com/office/drawing/2014/main" id="{2ED4EC41-9A5B-163F-22B3-3024005D88D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DF40CC18-B57F-F301-993A-B0A953B7FEC2}"/>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18</a:t>
            </a:fld>
            <a:endParaRPr lang="en-IN" dirty="0"/>
          </a:p>
        </p:txBody>
      </p:sp>
      <p:grpSp>
        <p:nvGrpSpPr>
          <p:cNvPr id="38" name="Group 37">
            <a:extLst>
              <a:ext uri="{FF2B5EF4-FFF2-40B4-BE49-F238E27FC236}">
                <a16:creationId xmlns:a16="http://schemas.microsoft.com/office/drawing/2014/main" id="{5D12AB26-2477-0080-D6AE-EAB1E3260B3B}"/>
              </a:ext>
            </a:extLst>
          </p:cNvPr>
          <p:cNvGrpSpPr/>
          <p:nvPr/>
        </p:nvGrpSpPr>
        <p:grpSpPr>
          <a:xfrm>
            <a:off x="935407" y="1961964"/>
            <a:ext cx="11256594" cy="4289415"/>
            <a:chOff x="935407" y="1961964"/>
            <a:chExt cx="11256594" cy="4289415"/>
          </a:xfrm>
          <a:solidFill>
            <a:schemeClr val="accent1"/>
          </a:solidFill>
        </p:grpSpPr>
        <p:sp>
          <p:nvSpPr>
            <p:cNvPr id="37" name="Rectangle 36">
              <a:extLst>
                <a:ext uri="{FF2B5EF4-FFF2-40B4-BE49-F238E27FC236}">
                  <a16:creationId xmlns:a16="http://schemas.microsoft.com/office/drawing/2014/main" id="{CC7B1584-AF98-44F6-17C0-E8C7BA6D8EDA}"/>
                </a:ext>
              </a:extLst>
            </p:cNvPr>
            <p:cNvSpPr/>
            <p:nvPr/>
          </p:nvSpPr>
          <p:spPr>
            <a:xfrm>
              <a:off x="935407" y="2576995"/>
              <a:ext cx="11256593" cy="66977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grpSp>
          <p:nvGrpSpPr>
            <p:cNvPr id="5" name="Group 4">
              <a:extLst>
                <a:ext uri="{FF2B5EF4-FFF2-40B4-BE49-F238E27FC236}">
                  <a16:creationId xmlns:a16="http://schemas.microsoft.com/office/drawing/2014/main" id="{3C458884-6671-9D13-D907-6D142FD43F88}"/>
                </a:ext>
              </a:extLst>
            </p:cNvPr>
            <p:cNvGrpSpPr/>
            <p:nvPr/>
          </p:nvGrpSpPr>
          <p:grpSpPr>
            <a:xfrm>
              <a:off x="972589" y="1961964"/>
              <a:ext cx="11219412" cy="4289415"/>
              <a:chOff x="671247" y="1379800"/>
              <a:chExt cx="11219412" cy="4289415"/>
            </a:xfrm>
            <a:grpFill/>
          </p:grpSpPr>
          <p:sp>
            <p:nvSpPr>
              <p:cNvPr id="26" name="AutoShape 36">
                <a:extLst>
                  <a:ext uri="{FF2B5EF4-FFF2-40B4-BE49-F238E27FC236}">
                    <a16:creationId xmlns:a16="http://schemas.microsoft.com/office/drawing/2014/main" id="{A032F4C2-647D-CB9B-FDE5-91CC4C606DB3}"/>
                  </a:ext>
                </a:extLst>
              </p:cNvPr>
              <p:cNvSpPr/>
              <p:nvPr/>
            </p:nvSpPr>
            <p:spPr>
              <a:xfrm>
                <a:off x="751841" y="1880826"/>
                <a:ext cx="11138818" cy="0"/>
              </a:xfrm>
              <a:prstGeom prst="line">
                <a:avLst/>
              </a:prstGeom>
              <a:grpFill/>
              <a:ln w="9525" cap="flat">
                <a:solidFill>
                  <a:schemeClr val="bg2"/>
                </a:solidFill>
                <a:prstDash val="solid"/>
                <a:headEnd type="none" w="sm" len="sm"/>
                <a:tailEnd type="none" w="sm" len="sm"/>
              </a:ln>
            </p:spPr>
            <p:txBody>
              <a:bodyPr/>
              <a:lstStyle/>
              <a:p>
                <a:endParaRPr lang="en-CA" b="1">
                  <a:solidFill>
                    <a:schemeClr val="bg2"/>
                  </a:solidFill>
                  <a:latin typeface="+mj-lt"/>
                </a:endParaRPr>
              </a:p>
            </p:txBody>
          </p:sp>
          <p:sp>
            <p:nvSpPr>
              <p:cNvPr id="6" name="TextBox 6">
                <a:extLst>
                  <a:ext uri="{FF2B5EF4-FFF2-40B4-BE49-F238E27FC236}">
                    <a16:creationId xmlns:a16="http://schemas.microsoft.com/office/drawing/2014/main" id="{3AF7779C-5521-B5F1-42F7-750AA5534FF7}"/>
                  </a:ext>
                </a:extLst>
              </p:cNvPr>
              <p:cNvSpPr txBox="1"/>
              <p:nvPr/>
            </p:nvSpPr>
            <p:spPr>
              <a:xfrm>
                <a:off x="5080000" y="2766432"/>
                <a:ext cx="1897051" cy="2171813"/>
              </a:xfrm>
              <a:prstGeom prst="rect">
                <a:avLst/>
              </a:prstGeom>
              <a:noFill/>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7" name="TextBox 7">
                <a:extLst>
                  <a:ext uri="{FF2B5EF4-FFF2-40B4-BE49-F238E27FC236}">
                    <a16:creationId xmlns:a16="http://schemas.microsoft.com/office/drawing/2014/main" id="{58881A36-0D27-F360-3B7F-30982A63DC87}"/>
                  </a:ext>
                </a:extLst>
              </p:cNvPr>
              <p:cNvSpPr txBox="1"/>
              <p:nvPr/>
            </p:nvSpPr>
            <p:spPr>
              <a:xfrm>
                <a:off x="5080000" y="2052692"/>
                <a:ext cx="1857098" cy="568361"/>
              </a:xfrm>
              <a:prstGeom prst="rect">
                <a:avLst/>
              </a:prstGeom>
              <a:grpFill/>
            </p:spPr>
            <p:txBody>
              <a:bodyPr lIns="0" tIns="0" rIns="0" bIns="0" rtlCol="0" anchor="t">
                <a:spAutoFit/>
              </a:bodyPr>
              <a:lstStyle/>
              <a:p>
                <a:pPr>
                  <a:lnSpc>
                    <a:spcPts val="2320"/>
                  </a:lnSpc>
                </a:pPr>
                <a:r>
                  <a:rPr lang="en-CA" b="1" i="0" dirty="0">
                    <a:solidFill>
                      <a:schemeClr val="bg2"/>
                    </a:solidFill>
                    <a:effectLst/>
                    <a:latin typeface="+mj-lt"/>
                  </a:rPr>
                  <a:t>Customer Growth</a:t>
                </a:r>
                <a:endParaRPr lang="en-US" b="1" dirty="0">
                  <a:solidFill>
                    <a:schemeClr val="bg2"/>
                  </a:solidFill>
                  <a:latin typeface="+mj-lt"/>
                  <a:ea typeface="Playfair Display Italics"/>
                  <a:cs typeface="Playfair Display Italics"/>
                  <a:sym typeface="Playfair Display Italics"/>
                </a:endParaRPr>
              </a:p>
            </p:txBody>
          </p:sp>
          <p:sp>
            <p:nvSpPr>
              <p:cNvPr id="8" name="TextBox 8">
                <a:extLst>
                  <a:ext uri="{FF2B5EF4-FFF2-40B4-BE49-F238E27FC236}">
                    <a16:creationId xmlns:a16="http://schemas.microsoft.com/office/drawing/2014/main" id="{DDC83DAC-35F7-6FE9-2BBE-5E9E8D25E88B}"/>
                  </a:ext>
                </a:extLst>
              </p:cNvPr>
              <p:cNvSpPr txBox="1"/>
              <p:nvPr/>
            </p:nvSpPr>
            <p:spPr>
              <a:xfrm>
                <a:off x="5080000" y="1379800"/>
                <a:ext cx="765019" cy="292772"/>
              </a:xfrm>
              <a:prstGeom prst="rect">
                <a:avLst/>
              </a:prstGeom>
              <a:noFill/>
            </p:spPr>
            <p:txBody>
              <a:bodyPr wrap="square" lIns="0" tIns="0" rIns="0" bIns="0" rtlCol="0" anchor="t">
                <a:spAutoFit/>
              </a:bodyPr>
              <a:lstStyle/>
              <a:p>
                <a:pPr>
                  <a:lnSpc>
                    <a:spcPts val="2239"/>
                  </a:lnSpc>
                </a:pPr>
                <a:r>
                  <a:rPr lang="en-US" sz="2800" b="1">
                    <a:solidFill>
                      <a:schemeClr val="bg2"/>
                    </a:solidFill>
                    <a:latin typeface="+mj-lt"/>
                    <a:ea typeface="Public Sans Bold"/>
                    <a:cs typeface="Public Sans Bold"/>
                    <a:sym typeface="Public Sans Bold"/>
                  </a:rPr>
                  <a:t>Q3</a:t>
                </a:r>
              </a:p>
            </p:txBody>
          </p:sp>
          <p:sp>
            <p:nvSpPr>
              <p:cNvPr id="9" name="TextBox 9">
                <a:extLst>
                  <a:ext uri="{FF2B5EF4-FFF2-40B4-BE49-F238E27FC236}">
                    <a16:creationId xmlns:a16="http://schemas.microsoft.com/office/drawing/2014/main" id="{5355E858-92C4-6B19-8147-6011FBEE72D5}"/>
                  </a:ext>
                </a:extLst>
              </p:cNvPr>
              <p:cNvSpPr txBox="1"/>
              <p:nvPr/>
            </p:nvSpPr>
            <p:spPr>
              <a:xfrm>
                <a:off x="671247" y="2766432"/>
                <a:ext cx="1897051" cy="2902782"/>
              </a:xfrm>
              <a:prstGeom prst="rect">
                <a:avLst/>
              </a:prstGeom>
              <a:noFill/>
            </p:spPr>
            <p:txBody>
              <a:bodyPr wrap="square" lIns="0" tIns="0" rIns="0" bIns="0" rtlCol="0" anchor="t">
                <a:spAutoFit/>
              </a:bodyPr>
              <a:lstStyle/>
              <a:p>
                <a:pPr>
                  <a:lnSpc>
                    <a:spcPts val="1920"/>
                  </a:lnSpc>
                </a:pPr>
                <a:r>
                  <a:rPr lang="en-US" sz="1400" dirty="0">
                    <a:solidFill>
                      <a:schemeClr val="bg2"/>
                    </a:solidFill>
                    <a:ea typeface="Public Sans"/>
                    <a:cs typeface="Public Sans"/>
                    <a:sym typeface="Public Sans"/>
                  </a:rPr>
                  <a:t>Lorem ipsum dolor sit </a:t>
                </a:r>
                <a:r>
                  <a:rPr lang="en-US" sz="1400" dirty="0" err="1">
                    <a:solidFill>
                      <a:schemeClr val="bg2"/>
                    </a:solidFill>
                    <a:ea typeface="Public Sans"/>
                    <a:cs typeface="Public Sans"/>
                    <a:sym typeface="Public Sans"/>
                  </a:rPr>
                  <a:t>amet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adipiscing</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elit</a:t>
                </a:r>
                <a:r>
                  <a:rPr lang="en-US" sz="1400" dirty="0">
                    <a:solidFill>
                      <a:schemeClr val="bg2"/>
                    </a:solidFill>
                    <a:ea typeface="Public Sans"/>
                    <a:cs typeface="Public Sans"/>
                    <a:sym typeface="Public Sans"/>
                  </a:rPr>
                  <a:t>, so </a:t>
                </a:r>
                <a:r>
                  <a:rPr lang="en-US" sz="1400" dirty="0" err="1">
                    <a:solidFill>
                      <a:schemeClr val="bg2"/>
                    </a:solidFill>
                    <a:ea typeface="Public Sans"/>
                    <a:cs typeface="Public Sans"/>
                    <a:sym typeface="Public Sans"/>
                  </a:rPr>
                  <a:t>eiusmod</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tempor</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incididunt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ut</a:t>
                </a:r>
                <a:r>
                  <a:rPr lang="en-US" sz="1400" dirty="0">
                    <a:solidFill>
                      <a:schemeClr val="bg2"/>
                    </a:solidFill>
                    <a:ea typeface="Public Sans"/>
                    <a:cs typeface="Public Sans"/>
                    <a:sym typeface="Public Sans"/>
                  </a:rPr>
                  <a:t> labore et dolore magna </a:t>
                </a:r>
                <a:r>
                  <a:rPr lang="en-US" sz="1400" dirty="0" err="1">
                    <a:solidFill>
                      <a:schemeClr val="bg2"/>
                    </a:solidFill>
                    <a:ea typeface="Public Sans"/>
                    <a:cs typeface="Public Sans"/>
                    <a:sym typeface="Public Sans"/>
                  </a:rPr>
                  <a:t>aliqua</a:t>
                </a:r>
                <a:r>
                  <a:rPr lang="en-US" sz="1400" dirty="0">
                    <a:solidFill>
                      <a:schemeClr val="bg2"/>
                    </a:solidFill>
                    <a:ea typeface="Public Sans"/>
                    <a:cs typeface="Public Sans"/>
                    <a:sym typeface="Public Sans"/>
                  </a:rPr>
                  <a:t>. Ut </a:t>
                </a:r>
                <a:r>
                  <a:rPr lang="en-US" sz="1400" dirty="0" err="1">
                    <a:solidFill>
                      <a:schemeClr val="bg2"/>
                    </a:solidFill>
                    <a:ea typeface="Public Sans"/>
                    <a:cs typeface="Public Sans"/>
                    <a:sym typeface="Public Sans"/>
                  </a:rPr>
                  <a:t>enim</a:t>
                </a:r>
                <a:r>
                  <a:rPr lang="en-US" sz="1400" dirty="0">
                    <a:solidFill>
                      <a:schemeClr val="bg2"/>
                    </a:solidFill>
                    <a:ea typeface="Public Sans"/>
                    <a:cs typeface="Public Sans"/>
                    <a:sym typeface="Public Sans"/>
                  </a:rPr>
                  <a:t> ad minim </a:t>
                </a:r>
                <a:r>
                  <a:rPr lang="en-US" sz="1400" dirty="0" err="1">
                    <a:solidFill>
                      <a:schemeClr val="bg2"/>
                    </a:solidFill>
                    <a:ea typeface="Public Sans"/>
                    <a:cs typeface="Public Sans"/>
                    <a:sym typeface="Public Sans"/>
                  </a:rPr>
                  <a:t>veniam</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quis</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nostrud</a:t>
                </a:r>
                <a:r>
                  <a:rPr lang="en-US" sz="1400" dirty="0">
                    <a:solidFill>
                      <a:schemeClr val="bg2"/>
                    </a:solidFill>
                    <a:ea typeface="Public Sans"/>
                    <a:cs typeface="Public Sans"/>
                    <a:sym typeface="Public Sans"/>
                  </a:rPr>
                  <a:t> exercitation </a:t>
                </a:r>
                <a:r>
                  <a:rPr lang="en-US" sz="1400" dirty="0" err="1">
                    <a:solidFill>
                      <a:schemeClr val="bg2"/>
                    </a:solidFill>
                    <a:ea typeface="Public Sans"/>
                    <a:cs typeface="Public Sans"/>
                    <a:sym typeface="Public Sans"/>
                  </a:rPr>
                  <a:t>ullamco</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laboris</a:t>
                </a:r>
                <a:r>
                  <a:rPr lang="en-US" sz="1400" dirty="0">
                    <a:solidFill>
                      <a:schemeClr val="bg2"/>
                    </a:solidFill>
                    <a:ea typeface="Public Sans"/>
                    <a:cs typeface="Public Sans"/>
                    <a:sym typeface="Public Sans"/>
                  </a:rPr>
                  <a:t> nisi </a:t>
                </a:r>
                <a:r>
                  <a:rPr lang="en-US" sz="1400" dirty="0" err="1">
                    <a:solidFill>
                      <a:schemeClr val="bg2"/>
                    </a:solidFill>
                    <a:ea typeface="Public Sans"/>
                    <a:cs typeface="Public Sans"/>
                    <a:sym typeface="Public Sans"/>
                  </a:rPr>
                  <a:t>ut</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aliquip</a:t>
                </a:r>
                <a:r>
                  <a:rPr lang="en-US" sz="1400" dirty="0">
                    <a:solidFill>
                      <a:schemeClr val="bg2"/>
                    </a:solidFill>
                    <a:ea typeface="Public Sans"/>
                    <a:cs typeface="Public Sans"/>
                    <a:sym typeface="Public Sans"/>
                  </a:rPr>
                  <a:t> ex </a:t>
                </a:r>
                <a:r>
                  <a:rPr lang="en-US" sz="1400" dirty="0" err="1">
                    <a:solidFill>
                      <a:schemeClr val="bg2"/>
                    </a:solidFill>
                    <a:ea typeface="Public Sans"/>
                    <a:cs typeface="Public Sans"/>
                    <a:sym typeface="Public Sans"/>
                  </a:rPr>
                  <a:t>ea</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commodo</a:t>
                </a:r>
                <a:r>
                  <a:rPr lang="en-US" sz="1400" dirty="0">
                    <a:solidFill>
                      <a:schemeClr val="bg2"/>
                    </a:solidFill>
                    <a:ea typeface="Public Sans"/>
                    <a:cs typeface="Public Sans"/>
                    <a:sym typeface="Public Sans"/>
                  </a:rPr>
                  <a:t> </a:t>
                </a:r>
                <a:r>
                  <a:rPr lang="en-US" sz="1400" dirty="0" err="1">
                    <a:solidFill>
                      <a:schemeClr val="bg2"/>
                    </a:solidFill>
                    <a:ea typeface="Public Sans"/>
                    <a:cs typeface="Public Sans"/>
                    <a:sym typeface="Public Sans"/>
                  </a:rPr>
                  <a:t>consequat</a:t>
                </a:r>
                <a:r>
                  <a:rPr lang="en-US" sz="1400" dirty="0">
                    <a:solidFill>
                      <a:schemeClr val="bg2"/>
                    </a:solidFill>
                    <a:ea typeface="Public Sans"/>
                    <a:cs typeface="Public Sans"/>
                    <a:sym typeface="Public Sans"/>
                  </a:rPr>
                  <a:t>.</a:t>
                </a:r>
              </a:p>
            </p:txBody>
          </p:sp>
          <p:sp>
            <p:nvSpPr>
              <p:cNvPr id="10" name="TextBox 10">
                <a:extLst>
                  <a:ext uri="{FF2B5EF4-FFF2-40B4-BE49-F238E27FC236}">
                    <a16:creationId xmlns:a16="http://schemas.microsoft.com/office/drawing/2014/main" id="{38546B2C-59BD-B927-BEE8-A8AAA87541BE}"/>
                  </a:ext>
                </a:extLst>
              </p:cNvPr>
              <p:cNvSpPr txBox="1"/>
              <p:nvPr/>
            </p:nvSpPr>
            <p:spPr>
              <a:xfrm>
                <a:off x="711200" y="2052692"/>
                <a:ext cx="1857098" cy="568361"/>
              </a:xfrm>
              <a:prstGeom prst="rect">
                <a:avLst/>
              </a:prstGeom>
              <a:grpFill/>
            </p:spPr>
            <p:txBody>
              <a:bodyPr lIns="0" tIns="0" rIns="0" bIns="0" rtlCol="0" anchor="t">
                <a:spAutoFit/>
              </a:bodyPr>
              <a:lstStyle/>
              <a:p>
                <a:pPr>
                  <a:lnSpc>
                    <a:spcPts val="2320"/>
                  </a:lnSpc>
                </a:pPr>
                <a:r>
                  <a:rPr lang="en-CA" b="1" i="0" dirty="0">
                    <a:solidFill>
                      <a:schemeClr val="bg2"/>
                    </a:solidFill>
                    <a:effectLst/>
                    <a:latin typeface="+mj-lt"/>
                  </a:rPr>
                  <a:t>Product Innovation</a:t>
                </a:r>
                <a:endParaRPr lang="en-US" b="1" dirty="0">
                  <a:solidFill>
                    <a:schemeClr val="bg2"/>
                  </a:solidFill>
                  <a:latin typeface="+mj-lt"/>
                  <a:ea typeface="Playfair Display Italics"/>
                  <a:cs typeface="Playfair Display Italics"/>
                  <a:sym typeface="Playfair Display Italics"/>
                </a:endParaRPr>
              </a:p>
            </p:txBody>
          </p:sp>
          <p:sp>
            <p:nvSpPr>
              <p:cNvPr id="11" name="TextBox 11">
                <a:extLst>
                  <a:ext uri="{FF2B5EF4-FFF2-40B4-BE49-F238E27FC236}">
                    <a16:creationId xmlns:a16="http://schemas.microsoft.com/office/drawing/2014/main" id="{23FA6E93-4AB8-13D8-CA23-1FD9B9511277}"/>
                  </a:ext>
                </a:extLst>
              </p:cNvPr>
              <p:cNvSpPr txBox="1"/>
              <p:nvPr/>
            </p:nvSpPr>
            <p:spPr>
              <a:xfrm>
                <a:off x="711200" y="1379800"/>
                <a:ext cx="765019" cy="292772"/>
              </a:xfrm>
              <a:prstGeom prst="rect">
                <a:avLst/>
              </a:prstGeom>
              <a:noFill/>
            </p:spPr>
            <p:txBody>
              <a:bodyPr wrap="square" lIns="0" tIns="0" rIns="0" bIns="0" rtlCol="0" anchor="t">
                <a:spAutoFit/>
              </a:bodyPr>
              <a:lstStyle/>
              <a:p>
                <a:pPr>
                  <a:lnSpc>
                    <a:spcPts val="2239"/>
                  </a:lnSpc>
                </a:pPr>
                <a:r>
                  <a:rPr lang="en-US" sz="2800" b="1" dirty="0">
                    <a:solidFill>
                      <a:schemeClr val="bg2"/>
                    </a:solidFill>
                    <a:latin typeface="+mj-lt"/>
                    <a:ea typeface="Public Sans Bold"/>
                    <a:cs typeface="Public Sans Bold"/>
                    <a:sym typeface="Public Sans Bold"/>
                  </a:rPr>
                  <a:t>Q1</a:t>
                </a:r>
              </a:p>
            </p:txBody>
          </p:sp>
          <p:sp>
            <p:nvSpPr>
              <p:cNvPr id="12" name="TextBox 12">
                <a:extLst>
                  <a:ext uri="{FF2B5EF4-FFF2-40B4-BE49-F238E27FC236}">
                    <a16:creationId xmlns:a16="http://schemas.microsoft.com/office/drawing/2014/main" id="{C16C0C9F-3F4A-7AAE-CBFC-A333185FFE6A}"/>
                  </a:ext>
                </a:extLst>
              </p:cNvPr>
              <p:cNvSpPr txBox="1"/>
              <p:nvPr/>
            </p:nvSpPr>
            <p:spPr>
              <a:xfrm>
                <a:off x="2895600" y="2766432"/>
                <a:ext cx="1897051" cy="2171813"/>
              </a:xfrm>
              <a:prstGeom prst="rect">
                <a:avLst/>
              </a:prstGeom>
              <a:noFill/>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3" name="TextBox 13">
                <a:extLst>
                  <a:ext uri="{FF2B5EF4-FFF2-40B4-BE49-F238E27FC236}">
                    <a16:creationId xmlns:a16="http://schemas.microsoft.com/office/drawing/2014/main" id="{E3C8B950-F761-EBC1-EB88-2CAB1D8F0916}"/>
                  </a:ext>
                </a:extLst>
              </p:cNvPr>
              <p:cNvSpPr txBox="1"/>
              <p:nvPr/>
            </p:nvSpPr>
            <p:spPr>
              <a:xfrm>
                <a:off x="2895600" y="2038373"/>
                <a:ext cx="1487294" cy="568361"/>
              </a:xfrm>
              <a:prstGeom prst="rect">
                <a:avLst/>
              </a:prstGeom>
              <a:grpFill/>
            </p:spPr>
            <p:txBody>
              <a:bodyPr wrap="square" lIns="0" tIns="0" rIns="0" bIns="0" rtlCol="0" anchor="t">
                <a:spAutoFit/>
              </a:bodyPr>
              <a:lstStyle/>
              <a:p>
                <a:pPr>
                  <a:lnSpc>
                    <a:spcPts val="2320"/>
                  </a:lnSpc>
                </a:pPr>
                <a:r>
                  <a:rPr lang="en-CA" b="1" i="0" dirty="0">
                    <a:solidFill>
                      <a:schemeClr val="bg2"/>
                    </a:solidFill>
                    <a:effectLst/>
                    <a:latin typeface="+mj-lt"/>
                  </a:rPr>
                  <a:t>Global Expansion</a:t>
                </a:r>
                <a:endParaRPr lang="en-US" b="1" dirty="0">
                  <a:solidFill>
                    <a:schemeClr val="bg2"/>
                  </a:solidFill>
                  <a:latin typeface="+mj-lt"/>
                  <a:ea typeface="Playfair Display Italics"/>
                  <a:cs typeface="Playfair Display Italics"/>
                  <a:sym typeface="Playfair Display Italics"/>
                </a:endParaRPr>
              </a:p>
            </p:txBody>
          </p:sp>
          <p:sp>
            <p:nvSpPr>
              <p:cNvPr id="14" name="TextBox 14">
                <a:extLst>
                  <a:ext uri="{FF2B5EF4-FFF2-40B4-BE49-F238E27FC236}">
                    <a16:creationId xmlns:a16="http://schemas.microsoft.com/office/drawing/2014/main" id="{12E45B9A-7C90-A5B8-9161-BE6F40324BC9}"/>
                  </a:ext>
                </a:extLst>
              </p:cNvPr>
              <p:cNvSpPr txBox="1"/>
              <p:nvPr/>
            </p:nvSpPr>
            <p:spPr>
              <a:xfrm>
                <a:off x="2895600" y="1379800"/>
                <a:ext cx="765019" cy="292772"/>
              </a:xfrm>
              <a:prstGeom prst="rect">
                <a:avLst/>
              </a:prstGeom>
              <a:noFill/>
            </p:spPr>
            <p:txBody>
              <a:bodyPr wrap="square" lIns="0" tIns="0" rIns="0" bIns="0" rtlCol="0" anchor="t">
                <a:spAutoFit/>
              </a:bodyPr>
              <a:lstStyle/>
              <a:p>
                <a:pPr>
                  <a:lnSpc>
                    <a:spcPts val="2239"/>
                  </a:lnSpc>
                </a:pPr>
                <a:r>
                  <a:rPr lang="en-US" sz="2800" b="1">
                    <a:solidFill>
                      <a:schemeClr val="bg2"/>
                    </a:solidFill>
                    <a:latin typeface="+mj-lt"/>
                    <a:ea typeface="Public Sans Bold"/>
                    <a:cs typeface="Public Sans Bold"/>
                    <a:sym typeface="Public Sans Bold"/>
                  </a:rPr>
                  <a:t>Q2</a:t>
                </a:r>
              </a:p>
            </p:txBody>
          </p:sp>
          <p:sp>
            <p:nvSpPr>
              <p:cNvPr id="15" name="TextBox 15">
                <a:extLst>
                  <a:ext uri="{FF2B5EF4-FFF2-40B4-BE49-F238E27FC236}">
                    <a16:creationId xmlns:a16="http://schemas.microsoft.com/office/drawing/2014/main" id="{A3A8ADC4-CBE3-D75C-FA38-0153AA3F6A14}"/>
                  </a:ext>
                </a:extLst>
              </p:cNvPr>
              <p:cNvSpPr txBox="1"/>
              <p:nvPr/>
            </p:nvSpPr>
            <p:spPr>
              <a:xfrm>
                <a:off x="7264400" y="2766433"/>
                <a:ext cx="1897051" cy="2902782"/>
              </a:xfrm>
              <a:prstGeom prst="rect">
                <a:avLst/>
              </a:prstGeom>
              <a:noFill/>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adipiscing elit, sed do eiusmod tempor incididunt ut labore et dolore magna aliqua. Ut enim ad minim veniam, quis nostrud exercitation ullamco laboris nisi ut aliquip ex ea commodo consequat.</a:t>
                </a:r>
              </a:p>
            </p:txBody>
          </p:sp>
          <p:sp>
            <p:nvSpPr>
              <p:cNvPr id="16" name="TextBox 16">
                <a:extLst>
                  <a:ext uri="{FF2B5EF4-FFF2-40B4-BE49-F238E27FC236}">
                    <a16:creationId xmlns:a16="http://schemas.microsoft.com/office/drawing/2014/main" id="{7F3851C2-31F9-0D2C-EAD0-423144CBBEAF}"/>
                  </a:ext>
                </a:extLst>
              </p:cNvPr>
              <p:cNvSpPr txBox="1"/>
              <p:nvPr/>
            </p:nvSpPr>
            <p:spPr>
              <a:xfrm>
                <a:off x="7264400" y="2052692"/>
                <a:ext cx="1857098" cy="568361"/>
              </a:xfrm>
              <a:prstGeom prst="rect">
                <a:avLst/>
              </a:prstGeom>
              <a:grpFill/>
            </p:spPr>
            <p:txBody>
              <a:bodyPr lIns="0" tIns="0" rIns="0" bIns="0" rtlCol="0" anchor="t">
                <a:spAutoFit/>
              </a:bodyPr>
              <a:lstStyle/>
              <a:p>
                <a:pPr>
                  <a:lnSpc>
                    <a:spcPts val="2320"/>
                  </a:lnSpc>
                </a:pPr>
                <a:r>
                  <a:rPr lang="en-CA" b="1" i="0" dirty="0">
                    <a:solidFill>
                      <a:schemeClr val="bg2"/>
                    </a:solidFill>
                    <a:effectLst/>
                    <a:latin typeface="+mj-lt"/>
                  </a:rPr>
                  <a:t>Strategic Partnerships</a:t>
                </a:r>
                <a:endParaRPr lang="en-US" b="1" dirty="0">
                  <a:solidFill>
                    <a:schemeClr val="bg2"/>
                  </a:solidFill>
                  <a:latin typeface="+mj-lt"/>
                  <a:ea typeface="Playfair Display Italics"/>
                  <a:cs typeface="Playfair Display Italics"/>
                  <a:sym typeface="Playfair Display Italics"/>
                </a:endParaRPr>
              </a:p>
            </p:txBody>
          </p:sp>
          <p:sp>
            <p:nvSpPr>
              <p:cNvPr id="17" name="TextBox 17">
                <a:extLst>
                  <a:ext uri="{FF2B5EF4-FFF2-40B4-BE49-F238E27FC236}">
                    <a16:creationId xmlns:a16="http://schemas.microsoft.com/office/drawing/2014/main" id="{866D5DCF-F48B-6589-8072-FC4980EB8F5C}"/>
                  </a:ext>
                </a:extLst>
              </p:cNvPr>
              <p:cNvSpPr txBox="1"/>
              <p:nvPr/>
            </p:nvSpPr>
            <p:spPr>
              <a:xfrm>
                <a:off x="7264400" y="1379800"/>
                <a:ext cx="765019" cy="292772"/>
              </a:xfrm>
              <a:prstGeom prst="rect">
                <a:avLst/>
              </a:prstGeom>
              <a:noFill/>
            </p:spPr>
            <p:txBody>
              <a:bodyPr wrap="square" lIns="0" tIns="0" rIns="0" bIns="0" rtlCol="0" anchor="t">
                <a:spAutoFit/>
              </a:bodyPr>
              <a:lstStyle/>
              <a:p>
                <a:pPr>
                  <a:lnSpc>
                    <a:spcPts val="2239"/>
                  </a:lnSpc>
                </a:pPr>
                <a:r>
                  <a:rPr lang="en-US" sz="2800" b="1">
                    <a:solidFill>
                      <a:schemeClr val="bg2"/>
                    </a:solidFill>
                    <a:latin typeface="+mj-lt"/>
                    <a:ea typeface="Public Sans Bold"/>
                    <a:cs typeface="Public Sans Bold"/>
                    <a:sym typeface="Public Sans Bold"/>
                  </a:rPr>
                  <a:t>Q4</a:t>
                </a:r>
              </a:p>
            </p:txBody>
          </p:sp>
          <p:sp>
            <p:nvSpPr>
              <p:cNvPr id="18" name="TextBox 18">
                <a:extLst>
                  <a:ext uri="{FF2B5EF4-FFF2-40B4-BE49-F238E27FC236}">
                    <a16:creationId xmlns:a16="http://schemas.microsoft.com/office/drawing/2014/main" id="{C04D0E79-A6A4-DF9E-166A-B7DAEE6BD358}"/>
                  </a:ext>
                </a:extLst>
              </p:cNvPr>
              <p:cNvSpPr txBox="1"/>
              <p:nvPr/>
            </p:nvSpPr>
            <p:spPr>
              <a:xfrm>
                <a:off x="9448800" y="2766432"/>
                <a:ext cx="1897051" cy="2171813"/>
              </a:xfrm>
              <a:prstGeom prst="rect">
                <a:avLst/>
              </a:prstGeom>
              <a:noFill/>
            </p:spPr>
            <p:txBody>
              <a:bodyPr wrap="square" lIns="0" tIns="0" rIns="0" bIns="0" rtlCol="0" anchor="t">
                <a:spAutoFit/>
              </a:bodyPr>
              <a:lstStyle/>
              <a:p>
                <a:pPr>
                  <a:lnSpc>
                    <a:spcPts val="1920"/>
                  </a:lnSpc>
                </a:pPr>
                <a:r>
                  <a:rPr lang="en-US" sz="1400">
                    <a:solidFill>
                      <a:schemeClr val="bg2"/>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9" name="TextBox 19">
                <a:extLst>
                  <a:ext uri="{FF2B5EF4-FFF2-40B4-BE49-F238E27FC236}">
                    <a16:creationId xmlns:a16="http://schemas.microsoft.com/office/drawing/2014/main" id="{9C20AA14-1C13-FE6A-C8A4-92C1B551EE40}"/>
                  </a:ext>
                </a:extLst>
              </p:cNvPr>
              <p:cNvSpPr txBox="1"/>
              <p:nvPr/>
            </p:nvSpPr>
            <p:spPr>
              <a:xfrm>
                <a:off x="9448800" y="2052692"/>
                <a:ext cx="1857098" cy="568361"/>
              </a:xfrm>
              <a:prstGeom prst="rect">
                <a:avLst/>
              </a:prstGeom>
              <a:grpFill/>
            </p:spPr>
            <p:txBody>
              <a:bodyPr lIns="0" tIns="0" rIns="0" bIns="0" rtlCol="0" anchor="t">
                <a:spAutoFit/>
              </a:bodyPr>
              <a:lstStyle/>
              <a:p>
                <a:pPr>
                  <a:lnSpc>
                    <a:spcPts val="2320"/>
                  </a:lnSpc>
                </a:pPr>
                <a:r>
                  <a:rPr lang="en-CA" b="1" i="0" dirty="0">
                    <a:solidFill>
                      <a:schemeClr val="bg2"/>
                    </a:solidFill>
                    <a:effectLst/>
                    <a:latin typeface="+mj-lt"/>
                  </a:rPr>
                  <a:t>Sustainability and Impact</a:t>
                </a:r>
                <a:endParaRPr lang="en-US" b="1" dirty="0">
                  <a:solidFill>
                    <a:schemeClr val="bg2"/>
                  </a:solidFill>
                  <a:latin typeface="+mj-lt"/>
                  <a:ea typeface="Playfair Display Italics"/>
                  <a:cs typeface="Playfair Display Italics"/>
                  <a:sym typeface="Playfair Display Italics"/>
                </a:endParaRPr>
              </a:p>
            </p:txBody>
          </p:sp>
          <p:sp>
            <p:nvSpPr>
              <p:cNvPr id="20" name="TextBox 20">
                <a:extLst>
                  <a:ext uri="{FF2B5EF4-FFF2-40B4-BE49-F238E27FC236}">
                    <a16:creationId xmlns:a16="http://schemas.microsoft.com/office/drawing/2014/main" id="{3AA76A33-625D-C939-2B93-00A24C969E49}"/>
                  </a:ext>
                </a:extLst>
              </p:cNvPr>
              <p:cNvSpPr txBox="1"/>
              <p:nvPr/>
            </p:nvSpPr>
            <p:spPr>
              <a:xfrm>
                <a:off x="9448800" y="1379800"/>
                <a:ext cx="765019" cy="292772"/>
              </a:xfrm>
              <a:prstGeom prst="rect">
                <a:avLst/>
              </a:prstGeom>
              <a:noFill/>
            </p:spPr>
            <p:txBody>
              <a:bodyPr wrap="square" lIns="0" tIns="0" rIns="0" bIns="0" rtlCol="0" anchor="t">
                <a:spAutoFit/>
              </a:bodyPr>
              <a:lstStyle/>
              <a:p>
                <a:pPr>
                  <a:lnSpc>
                    <a:spcPts val="2239"/>
                  </a:lnSpc>
                </a:pPr>
                <a:r>
                  <a:rPr lang="en-US" sz="2800" b="1">
                    <a:solidFill>
                      <a:schemeClr val="bg2"/>
                    </a:solidFill>
                    <a:latin typeface="+mj-lt"/>
                    <a:ea typeface="Public Sans Bold"/>
                    <a:cs typeface="Public Sans Bold"/>
                    <a:sym typeface="Public Sans Bold"/>
                  </a:rPr>
                  <a:t>Q1</a:t>
                </a:r>
              </a:p>
            </p:txBody>
          </p:sp>
          <p:grpSp>
            <p:nvGrpSpPr>
              <p:cNvPr id="21" name="Group 21">
                <a:extLst>
                  <a:ext uri="{FF2B5EF4-FFF2-40B4-BE49-F238E27FC236}">
                    <a16:creationId xmlns:a16="http://schemas.microsoft.com/office/drawing/2014/main" id="{FFB6A41F-6136-2223-37C4-19D9CBA0A538}"/>
                  </a:ext>
                </a:extLst>
              </p:cNvPr>
              <p:cNvGrpSpPr/>
              <p:nvPr/>
            </p:nvGrpSpPr>
            <p:grpSpPr>
              <a:xfrm>
                <a:off x="2895601" y="1837776"/>
                <a:ext cx="92451" cy="92451"/>
                <a:chOff x="0" y="0"/>
                <a:chExt cx="812800" cy="812800"/>
              </a:xfrm>
              <a:grpFill/>
            </p:grpSpPr>
            <p:sp>
              <p:nvSpPr>
                <p:cNvPr id="35" name="Freeform 22">
                  <a:extLst>
                    <a:ext uri="{FF2B5EF4-FFF2-40B4-BE49-F238E27FC236}">
                      <a16:creationId xmlns:a16="http://schemas.microsoft.com/office/drawing/2014/main" id="{A660069D-33F7-219C-9450-B4030B1435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CA" b="1">
                    <a:solidFill>
                      <a:schemeClr val="bg2"/>
                    </a:solidFill>
                    <a:latin typeface="+mj-lt"/>
                  </a:endParaRPr>
                </a:p>
              </p:txBody>
            </p:sp>
            <p:sp>
              <p:nvSpPr>
                <p:cNvPr id="36" name="TextBox 23">
                  <a:extLst>
                    <a:ext uri="{FF2B5EF4-FFF2-40B4-BE49-F238E27FC236}">
                      <a16:creationId xmlns:a16="http://schemas.microsoft.com/office/drawing/2014/main" id="{55BC7C2B-609A-95D9-CF74-A060110CBA12}"/>
                    </a:ext>
                  </a:extLst>
                </p:cNvPr>
                <p:cNvSpPr txBox="1"/>
                <p:nvPr/>
              </p:nvSpPr>
              <p:spPr>
                <a:xfrm>
                  <a:off x="76200" y="85725"/>
                  <a:ext cx="660400" cy="650875"/>
                </a:xfrm>
                <a:prstGeom prst="rect">
                  <a:avLst/>
                </a:prstGeom>
                <a:noFill/>
              </p:spPr>
              <p:txBody>
                <a:bodyPr lIns="33867" tIns="33867" rIns="33867" bIns="33867" rtlCol="0" anchor="ctr"/>
                <a:lstStyle/>
                <a:p>
                  <a:pPr algn="ctr">
                    <a:lnSpc>
                      <a:spcPts val="1413"/>
                    </a:lnSpc>
                  </a:pPr>
                  <a:endParaRPr b="1">
                    <a:solidFill>
                      <a:schemeClr val="bg2"/>
                    </a:solidFill>
                    <a:latin typeface="+mj-lt"/>
                  </a:endParaRPr>
                </a:p>
              </p:txBody>
            </p:sp>
          </p:grpSp>
          <p:grpSp>
            <p:nvGrpSpPr>
              <p:cNvPr id="22" name="Group 21">
                <a:extLst>
                  <a:ext uri="{FF2B5EF4-FFF2-40B4-BE49-F238E27FC236}">
                    <a16:creationId xmlns:a16="http://schemas.microsoft.com/office/drawing/2014/main" id="{677FAE52-B0A5-79A0-B95D-B1C00DCEAFDE}"/>
                  </a:ext>
                </a:extLst>
              </p:cNvPr>
              <p:cNvGrpSpPr/>
              <p:nvPr/>
            </p:nvGrpSpPr>
            <p:grpSpPr>
              <a:xfrm>
                <a:off x="685801" y="1837776"/>
                <a:ext cx="92451" cy="92451"/>
                <a:chOff x="0" y="0"/>
                <a:chExt cx="812800" cy="812800"/>
              </a:xfrm>
              <a:grpFill/>
            </p:grpSpPr>
            <p:sp>
              <p:nvSpPr>
                <p:cNvPr id="33" name="Freeform 25">
                  <a:extLst>
                    <a:ext uri="{FF2B5EF4-FFF2-40B4-BE49-F238E27FC236}">
                      <a16:creationId xmlns:a16="http://schemas.microsoft.com/office/drawing/2014/main" id="{7944CC1F-2A23-CB8C-1E35-787AEA55D8A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CA" b="1" dirty="0">
                    <a:solidFill>
                      <a:schemeClr val="bg2"/>
                    </a:solidFill>
                    <a:latin typeface="+mj-lt"/>
                  </a:endParaRPr>
                </a:p>
              </p:txBody>
            </p:sp>
            <p:sp>
              <p:nvSpPr>
                <p:cNvPr id="34" name="TextBox 26">
                  <a:extLst>
                    <a:ext uri="{FF2B5EF4-FFF2-40B4-BE49-F238E27FC236}">
                      <a16:creationId xmlns:a16="http://schemas.microsoft.com/office/drawing/2014/main" id="{09D9D92D-D22B-2E44-3D89-8F48F109D444}"/>
                    </a:ext>
                  </a:extLst>
                </p:cNvPr>
                <p:cNvSpPr txBox="1"/>
                <p:nvPr/>
              </p:nvSpPr>
              <p:spPr>
                <a:xfrm>
                  <a:off x="76200" y="85725"/>
                  <a:ext cx="660400" cy="650875"/>
                </a:xfrm>
                <a:prstGeom prst="rect">
                  <a:avLst/>
                </a:prstGeom>
                <a:noFill/>
              </p:spPr>
              <p:txBody>
                <a:bodyPr lIns="33867" tIns="33867" rIns="33867" bIns="33867" rtlCol="0" anchor="ctr"/>
                <a:lstStyle/>
                <a:p>
                  <a:pPr algn="ctr">
                    <a:lnSpc>
                      <a:spcPts val="1413"/>
                    </a:lnSpc>
                  </a:pPr>
                  <a:endParaRPr b="1">
                    <a:solidFill>
                      <a:schemeClr val="bg2"/>
                    </a:solidFill>
                    <a:latin typeface="+mj-lt"/>
                  </a:endParaRPr>
                </a:p>
              </p:txBody>
            </p:sp>
          </p:grpSp>
          <p:grpSp>
            <p:nvGrpSpPr>
              <p:cNvPr id="23" name="Group 27">
                <a:extLst>
                  <a:ext uri="{FF2B5EF4-FFF2-40B4-BE49-F238E27FC236}">
                    <a16:creationId xmlns:a16="http://schemas.microsoft.com/office/drawing/2014/main" id="{93025B75-8A93-58C0-08DA-60698F775568}"/>
                  </a:ext>
                </a:extLst>
              </p:cNvPr>
              <p:cNvGrpSpPr/>
              <p:nvPr/>
            </p:nvGrpSpPr>
            <p:grpSpPr>
              <a:xfrm>
                <a:off x="5080001" y="1837776"/>
                <a:ext cx="92451" cy="92451"/>
                <a:chOff x="0" y="0"/>
                <a:chExt cx="812800" cy="812800"/>
              </a:xfrm>
              <a:grpFill/>
            </p:grpSpPr>
            <p:sp>
              <p:nvSpPr>
                <p:cNvPr id="31" name="Freeform 28">
                  <a:extLst>
                    <a:ext uri="{FF2B5EF4-FFF2-40B4-BE49-F238E27FC236}">
                      <a16:creationId xmlns:a16="http://schemas.microsoft.com/office/drawing/2014/main" id="{5AC1C915-0C55-53B0-B453-3613406A55E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CA" b="1">
                    <a:solidFill>
                      <a:schemeClr val="bg2"/>
                    </a:solidFill>
                    <a:latin typeface="+mj-lt"/>
                  </a:endParaRPr>
                </a:p>
              </p:txBody>
            </p:sp>
            <p:sp>
              <p:nvSpPr>
                <p:cNvPr id="32" name="TextBox 29">
                  <a:extLst>
                    <a:ext uri="{FF2B5EF4-FFF2-40B4-BE49-F238E27FC236}">
                      <a16:creationId xmlns:a16="http://schemas.microsoft.com/office/drawing/2014/main" id="{4AC715C6-CEA2-DB51-89A5-537C3557248C}"/>
                    </a:ext>
                  </a:extLst>
                </p:cNvPr>
                <p:cNvSpPr txBox="1"/>
                <p:nvPr/>
              </p:nvSpPr>
              <p:spPr>
                <a:xfrm>
                  <a:off x="76200" y="85725"/>
                  <a:ext cx="660400" cy="650875"/>
                </a:xfrm>
                <a:prstGeom prst="rect">
                  <a:avLst/>
                </a:prstGeom>
                <a:noFill/>
              </p:spPr>
              <p:txBody>
                <a:bodyPr lIns="33867" tIns="33867" rIns="33867" bIns="33867" rtlCol="0" anchor="ctr"/>
                <a:lstStyle/>
                <a:p>
                  <a:pPr algn="ctr">
                    <a:lnSpc>
                      <a:spcPts val="1413"/>
                    </a:lnSpc>
                  </a:pPr>
                  <a:endParaRPr b="1">
                    <a:solidFill>
                      <a:schemeClr val="bg2"/>
                    </a:solidFill>
                    <a:latin typeface="+mj-lt"/>
                  </a:endParaRPr>
                </a:p>
              </p:txBody>
            </p:sp>
          </p:grpSp>
          <p:grpSp>
            <p:nvGrpSpPr>
              <p:cNvPr id="24" name="Group 30">
                <a:extLst>
                  <a:ext uri="{FF2B5EF4-FFF2-40B4-BE49-F238E27FC236}">
                    <a16:creationId xmlns:a16="http://schemas.microsoft.com/office/drawing/2014/main" id="{BF4CD9B7-9024-BADC-8868-CBB5D020FE1A}"/>
                  </a:ext>
                </a:extLst>
              </p:cNvPr>
              <p:cNvGrpSpPr/>
              <p:nvPr/>
            </p:nvGrpSpPr>
            <p:grpSpPr>
              <a:xfrm>
                <a:off x="7264401" y="1837776"/>
                <a:ext cx="92451" cy="92451"/>
                <a:chOff x="0" y="0"/>
                <a:chExt cx="812800" cy="812800"/>
              </a:xfrm>
              <a:grpFill/>
            </p:grpSpPr>
            <p:sp>
              <p:nvSpPr>
                <p:cNvPr id="29" name="Freeform 31">
                  <a:extLst>
                    <a:ext uri="{FF2B5EF4-FFF2-40B4-BE49-F238E27FC236}">
                      <a16:creationId xmlns:a16="http://schemas.microsoft.com/office/drawing/2014/main" id="{506FC780-3526-7976-E65C-D210C24123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CA" b="1">
                    <a:solidFill>
                      <a:schemeClr val="bg2"/>
                    </a:solidFill>
                    <a:latin typeface="+mj-lt"/>
                  </a:endParaRPr>
                </a:p>
              </p:txBody>
            </p:sp>
            <p:sp>
              <p:nvSpPr>
                <p:cNvPr id="30" name="TextBox 29">
                  <a:extLst>
                    <a:ext uri="{FF2B5EF4-FFF2-40B4-BE49-F238E27FC236}">
                      <a16:creationId xmlns:a16="http://schemas.microsoft.com/office/drawing/2014/main" id="{B70F5A7D-34C9-16E9-D623-0315A8C211C4}"/>
                    </a:ext>
                  </a:extLst>
                </p:cNvPr>
                <p:cNvSpPr txBox="1"/>
                <p:nvPr/>
              </p:nvSpPr>
              <p:spPr>
                <a:xfrm>
                  <a:off x="76200" y="85725"/>
                  <a:ext cx="660400" cy="650875"/>
                </a:xfrm>
                <a:prstGeom prst="rect">
                  <a:avLst/>
                </a:prstGeom>
                <a:noFill/>
              </p:spPr>
              <p:txBody>
                <a:bodyPr lIns="33867" tIns="33867" rIns="33867" bIns="33867" rtlCol="0" anchor="ctr"/>
                <a:lstStyle/>
                <a:p>
                  <a:pPr algn="ctr">
                    <a:lnSpc>
                      <a:spcPts val="1413"/>
                    </a:lnSpc>
                  </a:pPr>
                  <a:endParaRPr b="1">
                    <a:solidFill>
                      <a:schemeClr val="bg2"/>
                    </a:solidFill>
                    <a:latin typeface="+mj-lt"/>
                  </a:endParaRPr>
                </a:p>
              </p:txBody>
            </p:sp>
          </p:grpSp>
          <p:grpSp>
            <p:nvGrpSpPr>
              <p:cNvPr id="25" name="Group 33">
                <a:extLst>
                  <a:ext uri="{FF2B5EF4-FFF2-40B4-BE49-F238E27FC236}">
                    <a16:creationId xmlns:a16="http://schemas.microsoft.com/office/drawing/2014/main" id="{8DF13640-F3DA-8951-62ED-809AAA694230}"/>
                  </a:ext>
                </a:extLst>
              </p:cNvPr>
              <p:cNvGrpSpPr/>
              <p:nvPr/>
            </p:nvGrpSpPr>
            <p:grpSpPr>
              <a:xfrm>
                <a:off x="9448801" y="1837776"/>
                <a:ext cx="92451" cy="92451"/>
                <a:chOff x="0" y="0"/>
                <a:chExt cx="812800" cy="812800"/>
              </a:xfrm>
              <a:grpFill/>
            </p:grpSpPr>
            <p:sp>
              <p:nvSpPr>
                <p:cNvPr id="27" name="Freeform 34">
                  <a:extLst>
                    <a:ext uri="{FF2B5EF4-FFF2-40B4-BE49-F238E27FC236}">
                      <a16:creationId xmlns:a16="http://schemas.microsoft.com/office/drawing/2014/main" id="{DF5B6560-F3F7-9C26-E012-9DBE394A2C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solidFill>
              </p:spPr>
              <p:txBody>
                <a:bodyPr/>
                <a:lstStyle/>
                <a:p>
                  <a:endParaRPr lang="en-CA" b="1">
                    <a:solidFill>
                      <a:schemeClr val="bg2"/>
                    </a:solidFill>
                    <a:latin typeface="+mj-lt"/>
                  </a:endParaRPr>
                </a:p>
              </p:txBody>
            </p:sp>
            <p:sp>
              <p:nvSpPr>
                <p:cNvPr id="28" name="TextBox 35">
                  <a:extLst>
                    <a:ext uri="{FF2B5EF4-FFF2-40B4-BE49-F238E27FC236}">
                      <a16:creationId xmlns:a16="http://schemas.microsoft.com/office/drawing/2014/main" id="{05C0D4B3-CA13-2E1D-2057-F37861680DB9}"/>
                    </a:ext>
                  </a:extLst>
                </p:cNvPr>
                <p:cNvSpPr txBox="1"/>
                <p:nvPr/>
              </p:nvSpPr>
              <p:spPr>
                <a:xfrm>
                  <a:off x="75600" y="127049"/>
                  <a:ext cx="660396" cy="650875"/>
                </a:xfrm>
                <a:prstGeom prst="rect">
                  <a:avLst/>
                </a:prstGeom>
                <a:noFill/>
              </p:spPr>
              <p:txBody>
                <a:bodyPr lIns="33867" tIns="33867" rIns="33867" bIns="33867" rtlCol="0" anchor="ctr"/>
                <a:lstStyle/>
                <a:p>
                  <a:pPr algn="ctr">
                    <a:lnSpc>
                      <a:spcPts val="1413"/>
                    </a:lnSpc>
                  </a:pPr>
                  <a:endParaRPr b="1">
                    <a:solidFill>
                      <a:schemeClr val="bg2"/>
                    </a:solidFill>
                    <a:latin typeface="+mj-lt"/>
                  </a:endParaRPr>
                </a:p>
              </p:txBody>
            </p:sp>
          </p:grpSp>
        </p:grpSp>
      </p:grpSp>
    </p:spTree>
    <p:extLst>
      <p:ext uri="{BB962C8B-B14F-4D97-AF65-F5344CB8AC3E}">
        <p14:creationId xmlns:p14="http://schemas.microsoft.com/office/powerpoint/2010/main" val="2618998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2214BB-50EF-DBA4-8092-0A0532DB815D}"/>
              </a:ext>
            </a:extLst>
          </p:cNvPr>
          <p:cNvGrpSpPr/>
          <p:nvPr/>
        </p:nvGrpSpPr>
        <p:grpSpPr>
          <a:xfrm>
            <a:off x="7831636" y="3006219"/>
            <a:ext cx="3192564" cy="3166932"/>
            <a:chOff x="6104184" y="3408943"/>
            <a:chExt cx="2412709" cy="2393339"/>
          </a:xfrm>
        </p:grpSpPr>
        <p:sp>
          <p:nvSpPr>
            <p:cNvPr id="3" name="Oval 2">
              <a:extLst>
                <a:ext uri="{FF2B5EF4-FFF2-40B4-BE49-F238E27FC236}">
                  <a16:creationId xmlns:a16="http://schemas.microsoft.com/office/drawing/2014/main" id="{C5038D79-7E52-BBD3-DE5B-3F0C5D1EAB68}"/>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6" name="Freeform: Shape 5">
              <a:extLst>
                <a:ext uri="{FF2B5EF4-FFF2-40B4-BE49-F238E27FC236}">
                  <a16:creationId xmlns:a16="http://schemas.microsoft.com/office/drawing/2014/main" id="{D9BA931E-33F2-598F-2BDE-BBD1AF7CB87E}"/>
                </a:ext>
              </a:extLst>
            </p:cNvPr>
            <p:cNvSpPr/>
            <p:nvPr/>
          </p:nvSpPr>
          <p:spPr>
            <a:xfrm>
              <a:off x="7049165" y="4344184"/>
              <a:ext cx="522873" cy="522865"/>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
        <p:nvSpPr>
          <p:cNvPr id="4" name="Footer Placeholder 3">
            <a:extLst>
              <a:ext uri="{FF2B5EF4-FFF2-40B4-BE49-F238E27FC236}">
                <a16:creationId xmlns:a16="http://schemas.microsoft.com/office/drawing/2014/main" id="{61623A1A-BDBA-94B7-B9FF-7BDC72DE6361}"/>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33D5CA-5DDF-9ACA-C266-FCBC381C53B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19</a:t>
            </a:fld>
            <a:endParaRPr lang="en-IN" dirty="0"/>
          </a:p>
        </p:txBody>
      </p:sp>
      <p:sp>
        <p:nvSpPr>
          <p:cNvPr id="7" name="TextBox 6">
            <a:extLst>
              <a:ext uri="{FF2B5EF4-FFF2-40B4-BE49-F238E27FC236}">
                <a16:creationId xmlns:a16="http://schemas.microsoft.com/office/drawing/2014/main" id="{4F321BBF-4008-7BBF-B596-A94AAE220BA2}"/>
              </a:ext>
            </a:extLst>
          </p:cNvPr>
          <p:cNvSpPr txBox="1"/>
          <p:nvPr/>
        </p:nvSpPr>
        <p:spPr>
          <a:xfrm>
            <a:off x="886691" y="1982430"/>
            <a:ext cx="9045585" cy="3046988"/>
          </a:xfrm>
          <a:prstGeom prst="rect">
            <a:avLst/>
          </a:prstGeom>
          <a:noFill/>
        </p:spPr>
        <p:txBody>
          <a:bodyPr wrap="square">
            <a:spAutoFit/>
          </a:bodyPr>
          <a:lstStyle/>
          <a:p>
            <a:r>
              <a:rPr lang="en-US" sz="4800" b="1" i="0" dirty="0">
                <a:solidFill>
                  <a:schemeClr val="bg2"/>
                </a:solidFill>
                <a:effectLst/>
                <a:latin typeface="+mj-lt"/>
              </a:rPr>
              <a:t>Let’s revolutionize financial management for small businesses together. Let’s connect and make it happen!</a:t>
            </a:r>
            <a:endParaRPr lang="en-CA" sz="4800" b="1" dirty="0">
              <a:solidFill>
                <a:schemeClr val="bg2"/>
              </a:solidFill>
              <a:latin typeface="+mj-lt"/>
            </a:endParaRPr>
          </a:p>
        </p:txBody>
      </p:sp>
    </p:spTree>
    <p:extLst>
      <p:ext uri="{BB962C8B-B14F-4D97-AF65-F5344CB8AC3E}">
        <p14:creationId xmlns:p14="http://schemas.microsoft.com/office/powerpoint/2010/main" val="3147398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A close-up of a handshake&#10;&#10;AI-generated content may be incorrect.">
            <a:extLst>
              <a:ext uri="{FF2B5EF4-FFF2-40B4-BE49-F238E27FC236}">
                <a16:creationId xmlns:a16="http://schemas.microsoft.com/office/drawing/2014/main" id="{CB49F94A-F39B-889F-3911-4D9F79ABD26F}"/>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DE57E2E1-3BA4-265E-FB23-F0D5138F6169}"/>
              </a:ext>
            </a:extLst>
          </p:cNvPr>
          <p:cNvSpPr>
            <a:spLocks noGrp="1"/>
          </p:cNvSpPr>
          <p:nvPr>
            <p:ph type="title"/>
          </p:nvPr>
        </p:nvSpPr>
        <p:spPr/>
        <p:txBody>
          <a:bodyPr/>
          <a:lstStyle/>
          <a:p>
            <a:r>
              <a:rPr lang="en-US" altLang="en-US" dirty="0"/>
              <a:t>Thank you for your time</a:t>
            </a:r>
            <a:endParaRPr lang="en-CA" dirty="0"/>
          </a:p>
        </p:txBody>
      </p:sp>
      <p:sp>
        <p:nvSpPr>
          <p:cNvPr id="3" name="Footer Placeholder 2">
            <a:extLst>
              <a:ext uri="{FF2B5EF4-FFF2-40B4-BE49-F238E27FC236}">
                <a16:creationId xmlns:a16="http://schemas.microsoft.com/office/drawing/2014/main" id="{6189AD0E-4F4A-A47F-33F1-5AF96043BB8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949F652-5776-8F0A-898C-B501A7ACBF9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20</a:t>
            </a:fld>
            <a:endParaRPr lang="en-IN" dirty="0"/>
          </a:p>
        </p:txBody>
      </p:sp>
      <p:grpSp>
        <p:nvGrpSpPr>
          <p:cNvPr id="12" name="Group 11">
            <a:extLst>
              <a:ext uri="{FF2B5EF4-FFF2-40B4-BE49-F238E27FC236}">
                <a16:creationId xmlns:a16="http://schemas.microsoft.com/office/drawing/2014/main" id="{75477733-7461-04BD-74EF-94F962C8B5CB}"/>
              </a:ext>
            </a:extLst>
          </p:cNvPr>
          <p:cNvGrpSpPr/>
          <p:nvPr/>
        </p:nvGrpSpPr>
        <p:grpSpPr>
          <a:xfrm>
            <a:off x="838200" y="2260986"/>
            <a:ext cx="4843956" cy="4017434"/>
            <a:chOff x="1389107" y="1213247"/>
            <a:chExt cx="5238918" cy="4345006"/>
          </a:xfrm>
        </p:grpSpPr>
        <p:grpSp>
          <p:nvGrpSpPr>
            <p:cNvPr id="13" name="Group 12">
              <a:extLst>
                <a:ext uri="{FF2B5EF4-FFF2-40B4-BE49-F238E27FC236}">
                  <a16:creationId xmlns:a16="http://schemas.microsoft.com/office/drawing/2014/main" id="{89E246A8-3DD9-F0E1-A1D4-C3E8D0BBB845}"/>
                </a:ext>
              </a:extLst>
            </p:cNvPr>
            <p:cNvGrpSpPr/>
            <p:nvPr/>
          </p:nvGrpSpPr>
          <p:grpSpPr>
            <a:xfrm>
              <a:off x="1389107" y="1213247"/>
              <a:ext cx="5238918" cy="4345006"/>
              <a:chOff x="384374" y="1051870"/>
              <a:chExt cx="5238918" cy="4345006"/>
            </a:xfrm>
          </p:grpSpPr>
          <p:grpSp>
            <p:nvGrpSpPr>
              <p:cNvPr id="17" name="Group 16">
                <a:extLst>
                  <a:ext uri="{FF2B5EF4-FFF2-40B4-BE49-F238E27FC236}">
                    <a16:creationId xmlns:a16="http://schemas.microsoft.com/office/drawing/2014/main" id="{2171B067-216D-7473-7649-373040FE5277}"/>
                  </a:ext>
                </a:extLst>
              </p:cNvPr>
              <p:cNvGrpSpPr/>
              <p:nvPr/>
            </p:nvGrpSpPr>
            <p:grpSpPr>
              <a:xfrm>
                <a:off x="384374" y="1051870"/>
                <a:ext cx="5238918" cy="935375"/>
                <a:chOff x="5462984" y="2905530"/>
                <a:chExt cx="5238918" cy="935375"/>
              </a:xfrm>
            </p:grpSpPr>
            <p:sp>
              <p:nvSpPr>
                <p:cNvPr id="24" name="Oval 23">
                  <a:extLst>
                    <a:ext uri="{FF2B5EF4-FFF2-40B4-BE49-F238E27FC236}">
                      <a16:creationId xmlns:a16="http://schemas.microsoft.com/office/drawing/2014/main" id="{8370BDB4-7A96-165B-602D-8B430DF3D39F}"/>
                    </a:ext>
                  </a:extLst>
                </p:cNvPr>
                <p:cNvSpPr/>
                <p:nvPr/>
              </p:nvSpPr>
              <p:spPr>
                <a:xfrm>
                  <a:off x="5462984" y="2992029"/>
                  <a:ext cx="847705" cy="84887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bg2"/>
                    </a:solidFill>
                  </a:endParaRPr>
                </a:p>
              </p:txBody>
            </p:sp>
            <p:sp>
              <p:nvSpPr>
                <p:cNvPr id="25" name="TextBox 24">
                  <a:extLst>
                    <a:ext uri="{FF2B5EF4-FFF2-40B4-BE49-F238E27FC236}">
                      <a16:creationId xmlns:a16="http://schemas.microsoft.com/office/drawing/2014/main" id="{936D5BC9-EC70-C6FC-C8C0-8D3394A13018}"/>
                    </a:ext>
                  </a:extLst>
                </p:cNvPr>
                <p:cNvSpPr txBox="1"/>
                <p:nvPr/>
              </p:nvSpPr>
              <p:spPr>
                <a:xfrm>
                  <a:off x="6319912" y="2905530"/>
                  <a:ext cx="4381990" cy="716785"/>
                </a:xfrm>
                <a:prstGeom prst="rect">
                  <a:avLst/>
                </a:prstGeom>
                <a:noFill/>
              </p:spPr>
              <p:txBody>
                <a:bodyPr wrap="square" anchor="ctr">
                  <a:spAutoFit/>
                </a:bodyPr>
                <a:lstStyle/>
                <a:p>
                  <a:pPr algn="l">
                    <a:lnSpc>
                      <a:spcPct val="250000"/>
                    </a:lnSpc>
                    <a:spcBef>
                      <a:spcPts val="300"/>
                    </a:spcBef>
                  </a:pPr>
                  <a:r>
                    <a:rPr lang="en-US" dirty="0">
                      <a:solidFill>
                        <a:schemeClr val="bg2"/>
                      </a:solidFill>
                    </a:rPr>
                    <a:t>Email: email@address.com</a:t>
                  </a:r>
                </a:p>
              </p:txBody>
            </p:sp>
          </p:grpSp>
          <p:grpSp>
            <p:nvGrpSpPr>
              <p:cNvPr id="18" name="Group 17">
                <a:extLst>
                  <a:ext uri="{FF2B5EF4-FFF2-40B4-BE49-F238E27FC236}">
                    <a16:creationId xmlns:a16="http://schemas.microsoft.com/office/drawing/2014/main" id="{7F1B8854-E328-513F-1663-3C6EFC3467E5}"/>
                  </a:ext>
                </a:extLst>
              </p:cNvPr>
              <p:cNvGrpSpPr/>
              <p:nvPr/>
            </p:nvGrpSpPr>
            <p:grpSpPr>
              <a:xfrm>
                <a:off x="384374" y="2756685"/>
                <a:ext cx="5059107" cy="935375"/>
                <a:chOff x="5462984" y="2905530"/>
                <a:chExt cx="5059107" cy="935375"/>
              </a:xfrm>
            </p:grpSpPr>
            <p:sp>
              <p:nvSpPr>
                <p:cNvPr id="22" name="Oval 21">
                  <a:extLst>
                    <a:ext uri="{FF2B5EF4-FFF2-40B4-BE49-F238E27FC236}">
                      <a16:creationId xmlns:a16="http://schemas.microsoft.com/office/drawing/2014/main" id="{3E204B6D-F53B-7FC1-0C91-8C4089A98D08}"/>
                    </a:ext>
                  </a:extLst>
                </p:cNvPr>
                <p:cNvSpPr/>
                <p:nvPr/>
              </p:nvSpPr>
              <p:spPr>
                <a:xfrm>
                  <a:off x="5462984" y="2992029"/>
                  <a:ext cx="847705" cy="84887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bg2"/>
                    </a:solidFill>
                  </a:endParaRPr>
                </a:p>
              </p:txBody>
            </p:sp>
            <p:sp>
              <p:nvSpPr>
                <p:cNvPr id="23" name="TextBox 22">
                  <a:extLst>
                    <a:ext uri="{FF2B5EF4-FFF2-40B4-BE49-F238E27FC236}">
                      <a16:creationId xmlns:a16="http://schemas.microsoft.com/office/drawing/2014/main" id="{9C2E00E1-4D78-B390-9731-483C331E3C61}"/>
                    </a:ext>
                  </a:extLst>
                </p:cNvPr>
                <p:cNvSpPr txBox="1"/>
                <p:nvPr/>
              </p:nvSpPr>
              <p:spPr>
                <a:xfrm>
                  <a:off x="6319912" y="2905530"/>
                  <a:ext cx="4202179" cy="716785"/>
                </a:xfrm>
                <a:prstGeom prst="rect">
                  <a:avLst/>
                </a:prstGeom>
                <a:noFill/>
              </p:spPr>
              <p:txBody>
                <a:bodyPr wrap="square" anchor="ctr">
                  <a:spAutoFit/>
                </a:bodyPr>
                <a:lstStyle/>
                <a:p>
                  <a:pPr algn="l">
                    <a:lnSpc>
                      <a:spcPct val="250000"/>
                    </a:lnSpc>
                    <a:spcBef>
                      <a:spcPts val="300"/>
                    </a:spcBef>
                  </a:pPr>
                  <a:r>
                    <a:rPr lang="en-US" dirty="0">
                      <a:solidFill>
                        <a:schemeClr val="bg2"/>
                      </a:solidFill>
                    </a:rPr>
                    <a:t>Phone: 0123456789</a:t>
                  </a:r>
                </a:p>
              </p:txBody>
            </p:sp>
          </p:grpSp>
          <p:grpSp>
            <p:nvGrpSpPr>
              <p:cNvPr id="19" name="Group 18">
                <a:extLst>
                  <a:ext uri="{FF2B5EF4-FFF2-40B4-BE49-F238E27FC236}">
                    <a16:creationId xmlns:a16="http://schemas.microsoft.com/office/drawing/2014/main" id="{CA4964C8-3A74-8296-E039-0A84AC78EC87}"/>
                  </a:ext>
                </a:extLst>
              </p:cNvPr>
              <p:cNvGrpSpPr/>
              <p:nvPr/>
            </p:nvGrpSpPr>
            <p:grpSpPr>
              <a:xfrm>
                <a:off x="384374" y="4461501"/>
                <a:ext cx="5059107" cy="935375"/>
                <a:chOff x="5462984" y="2905530"/>
                <a:chExt cx="5059107" cy="935375"/>
              </a:xfrm>
            </p:grpSpPr>
            <p:sp>
              <p:nvSpPr>
                <p:cNvPr id="20" name="Oval 19">
                  <a:extLst>
                    <a:ext uri="{FF2B5EF4-FFF2-40B4-BE49-F238E27FC236}">
                      <a16:creationId xmlns:a16="http://schemas.microsoft.com/office/drawing/2014/main" id="{7330E101-AD51-BB17-51DE-5A77821AAF0E}"/>
                    </a:ext>
                  </a:extLst>
                </p:cNvPr>
                <p:cNvSpPr/>
                <p:nvPr/>
              </p:nvSpPr>
              <p:spPr>
                <a:xfrm>
                  <a:off x="5462984" y="2992029"/>
                  <a:ext cx="847705" cy="84887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bg2"/>
                    </a:solidFill>
                  </a:endParaRPr>
                </a:p>
              </p:txBody>
            </p:sp>
            <p:sp>
              <p:nvSpPr>
                <p:cNvPr id="21" name="TextBox 20">
                  <a:extLst>
                    <a:ext uri="{FF2B5EF4-FFF2-40B4-BE49-F238E27FC236}">
                      <a16:creationId xmlns:a16="http://schemas.microsoft.com/office/drawing/2014/main" id="{ECB0B4E1-615F-8A66-D219-079015EE06DB}"/>
                    </a:ext>
                  </a:extLst>
                </p:cNvPr>
                <p:cNvSpPr txBox="1"/>
                <p:nvPr/>
              </p:nvSpPr>
              <p:spPr>
                <a:xfrm>
                  <a:off x="6319912" y="2905530"/>
                  <a:ext cx="4202179" cy="716785"/>
                </a:xfrm>
                <a:prstGeom prst="rect">
                  <a:avLst/>
                </a:prstGeom>
                <a:noFill/>
              </p:spPr>
              <p:txBody>
                <a:bodyPr wrap="square" anchor="ctr">
                  <a:spAutoFit/>
                </a:bodyPr>
                <a:lstStyle/>
                <a:p>
                  <a:pPr algn="l">
                    <a:lnSpc>
                      <a:spcPct val="250000"/>
                    </a:lnSpc>
                    <a:spcBef>
                      <a:spcPts val="300"/>
                    </a:spcBef>
                  </a:pPr>
                  <a:r>
                    <a:rPr lang="en-US">
                      <a:solidFill>
                        <a:schemeClr val="bg2"/>
                      </a:solidFill>
                    </a:rPr>
                    <a:t>Website</a:t>
                  </a:r>
                  <a:r>
                    <a:rPr lang="en-US" dirty="0">
                      <a:solidFill>
                        <a:schemeClr val="bg2"/>
                      </a:solidFill>
                    </a:rPr>
                    <a:t>: www.website</a:t>
                  </a:r>
                  <a:r>
                    <a:rPr lang="en-US">
                      <a:solidFill>
                        <a:schemeClr val="bg2"/>
                      </a:solidFill>
                    </a:rPr>
                    <a:t>.com</a:t>
                  </a:r>
                  <a:endParaRPr lang="en-US" dirty="0">
                    <a:solidFill>
                      <a:schemeClr val="bg2"/>
                    </a:solidFill>
                  </a:endParaRPr>
                </a:p>
              </p:txBody>
            </p:sp>
          </p:grpSp>
        </p:grpSp>
        <p:sp>
          <p:nvSpPr>
            <p:cNvPr id="14" name="Graphic 8">
              <a:extLst>
                <a:ext uri="{FF2B5EF4-FFF2-40B4-BE49-F238E27FC236}">
                  <a16:creationId xmlns:a16="http://schemas.microsoft.com/office/drawing/2014/main" id="{3292CD96-9CEC-64B7-69D2-A3FA9036E2FF}"/>
                </a:ext>
              </a:extLst>
            </p:cNvPr>
            <p:cNvSpPr/>
            <p:nvPr/>
          </p:nvSpPr>
          <p:spPr>
            <a:xfrm>
              <a:off x="1622455" y="1565502"/>
              <a:ext cx="381008" cy="317364"/>
            </a:xfrm>
            <a:custGeom>
              <a:avLst/>
              <a:gdLst>
                <a:gd name="connsiteX0" fmla="*/ 162211 w 232539"/>
                <a:gd name="connsiteY0" fmla="*/ 140895 h 219619"/>
                <a:gd name="connsiteX1" fmla="*/ 156327 w 232539"/>
                <a:gd name="connsiteY1" fmla="*/ 146745 h 219619"/>
                <a:gd name="connsiteX2" fmla="*/ 104166 w 232539"/>
                <a:gd name="connsiteY2" fmla="*/ 122693 h 219619"/>
                <a:gd name="connsiteX3" fmla="*/ 79977 w 232539"/>
                <a:gd name="connsiteY3" fmla="*/ 70828 h 219619"/>
                <a:gd name="connsiteX4" fmla="*/ 83682 w 232539"/>
                <a:gd name="connsiteY4" fmla="*/ 67144 h 219619"/>
                <a:gd name="connsiteX5" fmla="*/ 85706 w 232539"/>
                <a:gd name="connsiteY5" fmla="*/ 32859 h 219619"/>
                <a:gd name="connsiteX6" fmla="*/ 69416 w 232539"/>
                <a:gd name="connsiteY6" fmla="*/ 11098 h 219619"/>
                <a:gd name="connsiteX7" fmla="*/ 29215 w 232539"/>
                <a:gd name="connsiteY7" fmla="*/ 7426 h 219619"/>
                <a:gd name="connsiteX8" fmla="*/ 8938 w 232539"/>
                <a:gd name="connsiteY8" fmla="*/ 27588 h 219619"/>
                <a:gd name="connsiteX9" fmla="*/ 37 w 232539"/>
                <a:gd name="connsiteY9" fmla="*/ 48389 h 219619"/>
                <a:gd name="connsiteX10" fmla="*/ 62209 w 232539"/>
                <a:gd name="connsiteY10" fmla="*/ 164413 h 219619"/>
                <a:gd name="connsiteX11" fmla="*/ 189601 w 232539"/>
                <a:gd name="connsiteY11" fmla="*/ 219169 h 219619"/>
                <a:gd name="connsiteX12" fmla="*/ 206716 w 232539"/>
                <a:gd name="connsiteY12" fmla="*/ 210518 h 219619"/>
                <a:gd name="connsiteX13" fmla="*/ 225068 w 232539"/>
                <a:gd name="connsiteY13" fmla="*/ 192271 h 219619"/>
                <a:gd name="connsiteX14" fmla="*/ 218113 w 232539"/>
                <a:gd name="connsiteY14" fmla="*/ 150220 h 219619"/>
                <a:gd name="connsiteX15" fmla="*/ 193431 w 232539"/>
                <a:gd name="connsiteY15" fmla="*/ 136803 h 219619"/>
                <a:gd name="connsiteX16" fmla="*/ 162211 w 232539"/>
                <a:gd name="connsiteY16" fmla="*/ 140895 h 21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2539" h="219619">
                  <a:moveTo>
                    <a:pt x="162211" y="140895"/>
                  </a:moveTo>
                  <a:lnTo>
                    <a:pt x="156327" y="146745"/>
                  </a:lnTo>
                  <a:cubicBezTo>
                    <a:pt x="156327" y="146745"/>
                    <a:pt x="142341" y="160652"/>
                    <a:pt x="104166" y="122693"/>
                  </a:cubicBezTo>
                  <a:cubicBezTo>
                    <a:pt x="65991" y="84735"/>
                    <a:pt x="79977" y="70828"/>
                    <a:pt x="79977" y="70828"/>
                  </a:cubicBezTo>
                  <a:lnTo>
                    <a:pt x="83682" y="67144"/>
                  </a:lnTo>
                  <a:cubicBezTo>
                    <a:pt x="92810" y="58068"/>
                    <a:pt x="93671" y="43497"/>
                    <a:pt x="85706" y="32859"/>
                  </a:cubicBezTo>
                  <a:lnTo>
                    <a:pt x="69416" y="11098"/>
                  </a:lnTo>
                  <a:cubicBezTo>
                    <a:pt x="59559" y="-2068"/>
                    <a:pt x="40513" y="-3807"/>
                    <a:pt x="29215" y="7426"/>
                  </a:cubicBezTo>
                  <a:lnTo>
                    <a:pt x="8938" y="27588"/>
                  </a:lnTo>
                  <a:cubicBezTo>
                    <a:pt x="3336" y="33158"/>
                    <a:pt x="-418" y="40379"/>
                    <a:pt x="37" y="48389"/>
                  </a:cubicBezTo>
                  <a:cubicBezTo>
                    <a:pt x="1202" y="68881"/>
                    <a:pt x="10473" y="112971"/>
                    <a:pt x="62209" y="164413"/>
                  </a:cubicBezTo>
                  <a:cubicBezTo>
                    <a:pt x="117072" y="218964"/>
                    <a:pt x="168549" y="221132"/>
                    <a:pt x="189601" y="219169"/>
                  </a:cubicBezTo>
                  <a:cubicBezTo>
                    <a:pt x="196259" y="218549"/>
                    <a:pt x="202049" y="215158"/>
                    <a:pt x="206716" y="210518"/>
                  </a:cubicBezTo>
                  <a:lnTo>
                    <a:pt x="225068" y="192271"/>
                  </a:lnTo>
                  <a:cubicBezTo>
                    <a:pt x="237456" y="179953"/>
                    <a:pt x="233963" y="158836"/>
                    <a:pt x="218113" y="150220"/>
                  </a:cubicBezTo>
                  <a:lnTo>
                    <a:pt x="193431" y="136803"/>
                  </a:lnTo>
                  <a:cubicBezTo>
                    <a:pt x="183024" y="131145"/>
                    <a:pt x="170345" y="132807"/>
                    <a:pt x="162211" y="140895"/>
                  </a:cubicBezTo>
                  <a:close/>
                </a:path>
              </a:pathLst>
            </a:custGeom>
            <a:solidFill>
              <a:schemeClr val="bg2"/>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bg2"/>
                </a:solidFill>
              </a:endParaRPr>
            </a:p>
          </p:txBody>
        </p:sp>
        <p:sp>
          <p:nvSpPr>
            <p:cNvPr id="15" name="Freeform: Shape 14">
              <a:extLst>
                <a:ext uri="{FF2B5EF4-FFF2-40B4-BE49-F238E27FC236}">
                  <a16:creationId xmlns:a16="http://schemas.microsoft.com/office/drawing/2014/main" id="{821AB64D-1746-34D9-4346-3F5FE7F672BF}"/>
                </a:ext>
              </a:extLst>
            </p:cNvPr>
            <p:cNvSpPr/>
            <p:nvPr/>
          </p:nvSpPr>
          <p:spPr>
            <a:xfrm>
              <a:off x="1631680" y="4973934"/>
              <a:ext cx="362558" cy="319762"/>
            </a:xfrm>
            <a:custGeom>
              <a:avLst/>
              <a:gdLst>
                <a:gd name="connsiteX0" fmla="*/ 212062 w 310052"/>
                <a:gd name="connsiteY0" fmla="*/ 185357 h 310051"/>
                <a:gd name="connsiteX1" fmla="*/ 238671 w 310052"/>
                <a:gd name="connsiteY1" fmla="*/ 185357 h 310051"/>
                <a:gd name="connsiteX2" fmla="*/ 196309 w 310052"/>
                <a:gd name="connsiteY2" fmla="*/ 248669 h 310051"/>
                <a:gd name="connsiteX3" fmla="*/ 197432 w 310052"/>
                <a:gd name="connsiteY3" fmla="*/ 246493 h 310051"/>
                <a:gd name="connsiteX4" fmla="*/ 212062 w 310052"/>
                <a:gd name="connsiteY4" fmla="*/ 185357 h 310051"/>
                <a:gd name="connsiteX5" fmla="*/ 165136 w 310052"/>
                <a:gd name="connsiteY5" fmla="*/ 185357 h 310051"/>
                <a:gd name="connsiteX6" fmla="*/ 191807 w 310052"/>
                <a:gd name="connsiteY6" fmla="*/ 185357 h 310051"/>
                <a:gd name="connsiteX7" fmla="*/ 179345 w 310052"/>
                <a:gd name="connsiteY7" fmla="*/ 237451 h 310051"/>
                <a:gd name="connsiteX8" fmla="*/ 165136 w 310052"/>
                <a:gd name="connsiteY8" fmla="*/ 255829 h 310051"/>
                <a:gd name="connsiteX9" fmla="*/ 118244 w 310052"/>
                <a:gd name="connsiteY9" fmla="*/ 185357 h 310051"/>
                <a:gd name="connsiteX10" fmla="*/ 144915 w 310052"/>
                <a:gd name="connsiteY10" fmla="*/ 185357 h 310051"/>
                <a:gd name="connsiteX11" fmla="*/ 144915 w 310052"/>
                <a:gd name="connsiteY11" fmla="*/ 255829 h 310051"/>
                <a:gd name="connsiteX12" fmla="*/ 130705 w 310052"/>
                <a:gd name="connsiteY12" fmla="*/ 237451 h 310051"/>
                <a:gd name="connsiteX13" fmla="*/ 118244 w 310052"/>
                <a:gd name="connsiteY13" fmla="*/ 185357 h 310051"/>
                <a:gd name="connsiteX14" fmla="*/ 71382 w 310052"/>
                <a:gd name="connsiteY14" fmla="*/ 185357 h 310051"/>
                <a:gd name="connsiteX15" fmla="*/ 97990 w 310052"/>
                <a:gd name="connsiteY15" fmla="*/ 185357 h 310051"/>
                <a:gd name="connsiteX16" fmla="*/ 112620 w 310052"/>
                <a:gd name="connsiteY16" fmla="*/ 246493 h 310051"/>
                <a:gd name="connsiteX17" fmla="*/ 113744 w 310052"/>
                <a:gd name="connsiteY17" fmla="*/ 248669 h 310051"/>
                <a:gd name="connsiteX18" fmla="*/ 71382 w 310052"/>
                <a:gd name="connsiteY18" fmla="*/ 185357 h 310051"/>
                <a:gd name="connsiteX19" fmla="*/ 196308 w 310052"/>
                <a:gd name="connsiteY19" fmla="*/ 101824 h 310051"/>
                <a:gd name="connsiteX20" fmla="*/ 238670 w 310052"/>
                <a:gd name="connsiteY20" fmla="*/ 165136 h 310051"/>
                <a:gd name="connsiteX21" fmla="*/ 212062 w 310052"/>
                <a:gd name="connsiteY21" fmla="*/ 165136 h 310051"/>
                <a:gd name="connsiteX22" fmla="*/ 197431 w 310052"/>
                <a:gd name="connsiteY22" fmla="*/ 104000 h 310051"/>
                <a:gd name="connsiteX23" fmla="*/ 196308 w 310052"/>
                <a:gd name="connsiteY23" fmla="*/ 101824 h 310051"/>
                <a:gd name="connsiteX24" fmla="*/ 113742 w 310052"/>
                <a:gd name="connsiteY24" fmla="*/ 101824 h 310051"/>
                <a:gd name="connsiteX25" fmla="*/ 112619 w 310052"/>
                <a:gd name="connsiteY25" fmla="*/ 104000 h 310051"/>
                <a:gd name="connsiteX26" fmla="*/ 97989 w 310052"/>
                <a:gd name="connsiteY26" fmla="*/ 165136 h 310051"/>
                <a:gd name="connsiteX27" fmla="*/ 71380 w 310052"/>
                <a:gd name="connsiteY27" fmla="*/ 165136 h 310051"/>
                <a:gd name="connsiteX28" fmla="*/ 113742 w 310052"/>
                <a:gd name="connsiteY28" fmla="*/ 101824 h 310051"/>
                <a:gd name="connsiteX29" fmla="*/ 165136 w 310052"/>
                <a:gd name="connsiteY29" fmla="*/ 94664 h 310051"/>
                <a:gd name="connsiteX30" fmla="*/ 179345 w 310052"/>
                <a:gd name="connsiteY30" fmla="*/ 113042 h 310051"/>
                <a:gd name="connsiteX31" fmla="*/ 191807 w 310052"/>
                <a:gd name="connsiteY31" fmla="*/ 165136 h 310051"/>
                <a:gd name="connsiteX32" fmla="*/ 165136 w 310052"/>
                <a:gd name="connsiteY32" fmla="*/ 165136 h 310051"/>
                <a:gd name="connsiteX33" fmla="*/ 144915 w 310052"/>
                <a:gd name="connsiteY33" fmla="*/ 94664 h 310051"/>
                <a:gd name="connsiteX34" fmla="*/ 144915 w 310052"/>
                <a:gd name="connsiteY34" fmla="*/ 165136 h 310051"/>
                <a:gd name="connsiteX35" fmla="*/ 118244 w 310052"/>
                <a:gd name="connsiteY35" fmla="*/ 165136 h 310051"/>
                <a:gd name="connsiteX36" fmla="*/ 130705 w 310052"/>
                <a:gd name="connsiteY36" fmla="*/ 113042 h 310051"/>
                <a:gd name="connsiteX37" fmla="*/ 144915 w 310052"/>
                <a:gd name="connsiteY37" fmla="*/ 94664 h 310051"/>
                <a:gd name="connsiteX38" fmla="*/ 155026 w 310052"/>
                <a:gd name="connsiteY38" fmla="*/ 70772 h 310051"/>
                <a:gd name="connsiteX39" fmla="*/ 50552 w 310052"/>
                <a:gd name="connsiteY39" fmla="*/ 175246 h 310051"/>
                <a:gd name="connsiteX40" fmla="*/ 155026 w 310052"/>
                <a:gd name="connsiteY40" fmla="*/ 279720 h 310051"/>
                <a:gd name="connsiteX41" fmla="*/ 259500 w 310052"/>
                <a:gd name="connsiteY41" fmla="*/ 175246 h 310051"/>
                <a:gd name="connsiteX42" fmla="*/ 155026 w 310052"/>
                <a:gd name="connsiteY42" fmla="*/ 70772 h 310051"/>
                <a:gd name="connsiteX43" fmla="*/ 0 w 310052"/>
                <a:gd name="connsiteY43" fmla="*/ 50551 h 310051"/>
                <a:gd name="connsiteX44" fmla="*/ 310052 w 310052"/>
                <a:gd name="connsiteY44" fmla="*/ 50551 h 310051"/>
                <a:gd name="connsiteX45" fmla="*/ 310052 w 310052"/>
                <a:gd name="connsiteY45" fmla="*/ 310051 h 310051"/>
                <a:gd name="connsiteX46" fmla="*/ 0 w 310052"/>
                <a:gd name="connsiteY46" fmla="*/ 310051 h 310051"/>
                <a:gd name="connsiteX47" fmla="*/ 266240 w 310052"/>
                <a:gd name="connsiteY47" fmla="*/ 0 h 310051"/>
                <a:gd name="connsiteX48" fmla="*/ 310052 w 310052"/>
                <a:gd name="connsiteY48" fmla="*/ 0 h 310051"/>
                <a:gd name="connsiteX49" fmla="*/ 310052 w 310052"/>
                <a:gd name="connsiteY49" fmla="*/ 30331 h 310051"/>
                <a:gd name="connsiteX50" fmla="*/ 266240 w 310052"/>
                <a:gd name="connsiteY50" fmla="*/ 30331 h 310051"/>
                <a:gd name="connsiteX51" fmla="*/ 0 w 310052"/>
                <a:gd name="connsiteY51" fmla="*/ 0 h 310051"/>
                <a:gd name="connsiteX52" fmla="*/ 246020 w 310052"/>
                <a:gd name="connsiteY52" fmla="*/ 0 h 310051"/>
                <a:gd name="connsiteX53" fmla="*/ 246020 w 310052"/>
                <a:gd name="connsiteY53" fmla="*/ 30331 h 310051"/>
                <a:gd name="connsiteX54" fmla="*/ 0 w 310052"/>
                <a:gd name="connsiteY54" fmla="*/ 30331 h 31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0052" h="310051">
                  <a:moveTo>
                    <a:pt x="212062" y="185357"/>
                  </a:moveTo>
                  <a:lnTo>
                    <a:pt x="238671" y="185357"/>
                  </a:lnTo>
                  <a:cubicBezTo>
                    <a:pt x="235405" y="212537"/>
                    <a:pt x="219150" y="235776"/>
                    <a:pt x="196309" y="248669"/>
                  </a:cubicBezTo>
                  <a:cubicBezTo>
                    <a:pt x="196687" y="247954"/>
                    <a:pt x="197063" y="247231"/>
                    <a:pt x="197432" y="246493"/>
                  </a:cubicBezTo>
                  <a:cubicBezTo>
                    <a:pt x="205812" y="229732"/>
                    <a:pt x="210904" y="208319"/>
                    <a:pt x="212062" y="185357"/>
                  </a:cubicBezTo>
                  <a:close/>
                  <a:moveTo>
                    <a:pt x="165136" y="185357"/>
                  </a:moveTo>
                  <a:lnTo>
                    <a:pt x="191807" y="185357"/>
                  </a:lnTo>
                  <a:cubicBezTo>
                    <a:pt x="190705" y="205154"/>
                    <a:pt x="186384" y="223373"/>
                    <a:pt x="179345" y="237451"/>
                  </a:cubicBezTo>
                  <a:cubicBezTo>
                    <a:pt x="175119" y="245903"/>
                    <a:pt x="170216" y="252178"/>
                    <a:pt x="165136" y="255829"/>
                  </a:cubicBezTo>
                  <a:close/>
                  <a:moveTo>
                    <a:pt x="118244" y="185357"/>
                  </a:moveTo>
                  <a:lnTo>
                    <a:pt x="144915" y="185357"/>
                  </a:lnTo>
                  <a:lnTo>
                    <a:pt x="144915" y="255829"/>
                  </a:lnTo>
                  <a:cubicBezTo>
                    <a:pt x="139835" y="252177"/>
                    <a:pt x="134932" y="245904"/>
                    <a:pt x="130705" y="237451"/>
                  </a:cubicBezTo>
                  <a:cubicBezTo>
                    <a:pt x="123666" y="223373"/>
                    <a:pt x="119346" y="205154"/>
                    <a:pt x="118244" y="185357"/>
                  </a:cubicBezTo>
                  <a:close/>
                  <a:moveTo>
                    <a:pt x="71382" y="185357"/>
                  </a:moveTo>
                  <a:lnTo>
                    <a:pt x="97990" y="185357"/>
                  </a:lnTo>
                  <a:cubicBezTo>
                    <a:pt x="99149" y="208319"/>
                    <a:pt x="104240" y="229732"/>
                    <a:pt x="112620" y="246493"/>
                  </a:cubicBezTo>
                  <a:cubicBezTo>
                    <a:pt x="112989" y="247231"/>
                    <a:pt x="113364" y="247954"/>
                    <a:pt x="113744" y="248669"/>
                  </a:cubicBezTo>
                  <a:cubicBezTo>
                    <a:pt x="90903" y="235776"/>
                    <a:pt x="74648" y="212537"/>
                    <a:pt x="71382" y="185357"/>
                  </a:cubicBezTo>
                  <a:close/>
                  <a:moveTo>
                    <a:pt x="196308" y="101824"/>
                  </a:moveTo>
                  <a:cubicBezTo>
                    <a:pt x="219148" y="114717"/>
                    <a:pt x="235404" y="137956"/>
                    <a:pt x="238670" y="165136"/>
                  </a:cubicBezTo>
                  <a:lnTo>
                    <a:pt x="212062" y="165136"/>
                  </a:lnTo>
                  <a:cubicBezTo>
                    <a:pt x="210903" y="142174"/>
                    <a:pt x="205812" y="120761"/>
                    <a:pt x="197431" y="104000"/>
                  </a:cubicBezTo>
                  <a:cubicBezTo>
                    <a:pt x="197063" y="103262"/>
                    <a:pt x="196688" y="102539"/>
                    <a:pt x="196308" y="101824"/>
                  </a:cubicBezTo>
                  <a:close/>
                  <a:moveTo>
                    <a:pt x="113742" y="101824"/>
                  </a:moveTo>
                  <a:cubicBezTo>
                    <a:pt x="113364" y="102539"/>
                    <a:pt x="112988" y="103262"/>
                    <a:pt x="112619" y="104000"/>
                  </a:cubicBezTo>
                  <a:cubicBezTo>
                    <a:pt x="104239" y="120761"/>
                    <a:pt x="99147" y="142174"/>
                    <a:pt x="97989" y="165136"/>
                  </a:cubicBezTo>
                  <a:lnTo>
                    <a:pt x="71380" y="165136"/>
                  </a:lnTo>
                  <a:cubicBezTo>
                    <a:pt x="74645" y="137955"/>
                    <a:pt x="90901" y="114717"/>
                    <a:pt x="113742" y="101824"/>
                  </a:cubicBezTo>
                  <a:close/>
                  <a:moveTo>
                    <a:pt x="165136" y="94664"/>
                  </a:moveTo>
                  <a:cubicBezTo>
                    <a:pt x="170216" y="98316"/>
                    <a:pt x="175119" y="104589"/>
                    <a:pt x="179345" y="113042"/>
                  </a:cubicBezTo>
                  <a:cubicBezTo>
                    <a:pt x="186384" y="127120"/>
                    <a:pt x="190704" y="145338"/>
                    <a:pt x="191807" y="165136"/>
                  </a:cubicBezTo>
                  <a:lnTo>
                    <a:pt x="165136" y="165136"/>
                  </a:lnTo>
                  <a:close/>
                  <a:moveTo>
                    <a:pt x="144915" y="94664"/>
                  </a:moveTo>
                  <a:lnTo>
                    <a:pt x="144915" y="165136"/>
                  </a:lnTo>
                  <a:lnTo>
                    <a:pt x="118244" y="165136"/>
                  </a:lnTo>
                  <a:cubicBezTo>
                    <a:pt x="119346" y="145339"/>
                    <a:pt x="123667" y="127120"/>
                    <a:pt x="130705" y="113042"/>
                  </a:cubicBezTo>
                  <a:cubicBezTo>
                    <a:pt x="134932" y="104589"/>
                    <a:pt x="139835" y="98315"/>
                    <a:pt x="144915" y="94664"/>
                  </a:cubicBezTo>
                  <a:close/>
                  <a:moveTo>
                    <a:pt x="155026" y="70772"/>
                  </a:moveTo>
                  <a:cubicBezTo>
                    <a:pt x="97419" y="70772"/>
                    <a:pt x="50552" y="117638"/>
                    <a:pt x="50552" y="175246"/>
                  </a:cubicBezTo>
                  <a:cubicBezTo>
                    <a:pt x="50552" y="232854"/>
                    <a:pt x="97419" y="279720"/>
                    <a:pt x="155026" y="279720"/>
                  </a:cubicBezTo>
                  <a:cubicBezTo>
                    <a:pt x="212633" y="279720"/>
                    <a:pt x="259500" y="232854"/>
                    <a:pt x="259500" y="175246"/>
                  </a:cubicBezTo>
                  <a:cubicBezTo>
                    <a:pt x="259500" y="117639"/>
                    <a:pt x="212633" y="70772"/>
                    <a:pt x="155026" y="70772"/>
                  </a:cubicBezTo>
                  <a:close/>
                  <a:moveTo>
                    <a:pt x="0" y="50551"/>
                  </a:moveTo>
                  <a:lnTo>
                    <a:pt x="310052" y="50551"/>
                  </a:lnTo>
                  <a:lnTo>
                    <a:pt x="310052" y="310051"/>
                  </a:lnTo>
                  <a:lnTo>
                    <a:pt x="0" y="310051"/>
                  </a:lnTo>
                  <a:close/>
                  <a:moveTo>
                    <a:pt x="266240" y="0"/>
                  </a:moveTo>
                  <a:lnTo>
                    <a:pt x="310052" y="0"/>
                  </a:lnTo>
                  <a:lnTo>
                    <a:pt x="310052" y="30331"/>
                  </a:lnTo>
                  <a:lnTo>
                    <a:pt x="266240" y="30331"/>
                  </a:lnTo>
                  <a:close/>
                  <a:moveTo>
                    <a:pt x="0" y="0"/>
                  </a:moveTo>
                  <a:lnTo>
                    <a:pt x="246020" y="0"/>
                  </a:lnTo>
                  <a:lnTo>
                    <a:pt x="246020" y="30331"/>
                  </a:lnTo>
                  <a:lnTo>
                    <a:pt x="0" y="30331"/>
                  </a:lnTo>
                  <a:close/>
                </a:path>
              </a:pathLst>
            </a:custGeom>
            <a:solidFill>
              <a:schemeClr val="bg2"/>
            </a:solidFill>
            <a:ln w="59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bg2"/>
                </a:solidFill>
              </a:endParaRPr>
            </a:p>
          </p:txBody>
        </p:sp>
        <p:sp>
          <p:nvSpPr>
            <p:cNvPr id="16" name="Freeform: Shape 15">
              <a:extLst>
                <a:ext uri="{FF2B5EF4-FFF2-40B4-BE49-F238E27FC236}">
                  <a16:creationId xmlns:a16="http://schemas.microsoft.com/office/drawing/2014/main" id="{270123C1-0B4B-1287-F51B-F9B48FF75547}"/>
                </a:ext>
              </a:extLst>
            </p:cNvPr>
            <p:cNvSpPr/>
            <p:nvPr/>
          </p:nvSpPr>
          <p:spPr>
            <a:xfrm>
              <a:off x="1622456" y="3284426"/>
              <a:ext cx="381006" cy="289146"/>
            </a:xfrm>
            <a:custGeom>
              <a:avLst/>
              <a:gdLst>
                <a:gd name="connsiteX0" fmla="*/ 74283 w 277754"/>
                <a:gd name="connsiteY0" fmla="*/ 0 h 238998"/>
                <a:gd name="connsiteX1" fmla="*/ 20860 w 277754"/>
                <a:gd name="connsiteY1" fmla="*/ 17930 h 238998"/>
                <a:gd name="connsiteX2" fmla="*/ 0 w 277754"/>
                <a:gd name="connsiteY2" fmla="*/ 74283 h 238998"/>
                <a:gd name="connsiteX3" fmla="*/ 0 w 277754"/>
                <a:gd name="connsiteY3" fmla="*/ 164715 h 238998"/>
                <a:gd name="connsiteX4" fmla="*/ 20860 w 277754"/>
                <a:gd name="connsiteY4" fmla="*/ 221068 h 238998"/>
                <a:gd name="connsiteX5" fmla="*/ 74283 w 277754"/>
                <a:gd name="connsiteY5" fmla="*/ 238998 h 238998"/>
                <a:gd name="connsiteX6" fmla="*/ 203472 w 277754"/>
                <a:gd name="connsiteY6" fmla="*/ 238998 h 238998"/>
                <a:gd name="connsiteX7" fmla="*/ 256895 w 277754"/>
                <a:gd name="connsiteY7" fmla="*/ 221068 h 238998"/>
                <a:gd name="connsiteX8" fmla="*/ 277755 w 277754"/>
                <a:gd name="connsiteY8" fmla="*/ 164715 h 238998"/>
                <a:gd name="connsiteX9" fmla="*/ 277755 w 277754"/>
                <a:gd name="connsiteY9" fmla="*/ 74283 h 238998"/>
                <a:gd name="connsiteX10" fmla="*/ 256895 w 277754"/>
                <a:gd name="connsiteY10" fmla="*/ 17930 h 238998"/>
                <a:gd name="connsiteX11" fmla="*/ 203472 w 277754"/>
                <a:gd name="connsiteY11" fmla="*/ 0 h 238998"/>
                <a:gd name="connsiteX12" fmla="*/ 74283 w 277754"/>
                <a:gd name="connsiteY12" fmla="*/ 0 h 238998"/>
                <a:gd name="connsiteX13" fmla="*/ 232261 w 277754"/>
                <a:gd name="connsiteY13" fmla="*/ 72504 h 238998"/>
                <a:gd name="connsiteX14" fmla="*/ 234003 w 277754"/>
                <a:gd name="connsiteY14" fmla="*/ 58913 h 238998"/>
                <a:gd name="connsiteX15" fmla="*/ 220412 w 277754"/>
                <a:gd name="connsiteY15" fmla="*/ 57171 h 238998"/>
                <a:gd name="connsiteX16" fmla="*/ 148750 w 277754"/>
                <a:gd name="connsiteY16" fmla="*/ 112544 h 238998"/>
                <a:gd name="connsiteX17" fmla="*/ 129002 w 277754"/>
                <a:gd name="connsiteY17" fmla="*/ 112544 h 238998"/>
                <a:gd name="connsiteX18" fmla="*/ 57342 w 277754"/>
                <a:gd name="connsiteY18" fmla="*/ 57171 h 238998"/>
                <a:gd name="connsiteX19" fmla="*/ 43750 w 277754"/>
                <a:gd name="connsiteY19" fmla="*/ 58913 h 238998"/>
                <a:gd name="connsiteX20" fmla="*/ 45493 w 277754"/>
                <a:gd name="connsiteY20" fmla="*/ 72504 h 238998"/>
                <a:gd name="connsiteX21" fmla="*/ 117154 w 277754"/>
                <a:gd name="connsiteY21" fmla="*/ 127878 h 238998"/>
                <a:gd name="connsiteX22" fmla="*/ 160599 w 277754"/>
                <a:gd name="connsiteY22" fmla="*/ 127878 h 238998"/>
                <a:gd name="connsiteX23" fmla="*/ 232261 w 277754"/>
                <a:gd name="connsiteY23" fmla="*/ 72504 h 23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7754" h="238998">
                  <a:moveTo>
                    <a:pt x="74283" y="0"/>
                  </a:moveTo>
                  <a:cubicBezTo>
                    <a:pt x="53420" y="0"/>
                    <a:pt x="34553" y="5214"/>
                    <a:pt x="20860" y="17930"/>
                  </a:cubicBezTo>
                  <a:cubicBezTo>
                    <a:pt x="7036" y="30766"/>
                    <a:pt x="0" y="49829"/>
                    <a:pt x="0" y="74283"/>
                  </a:cubicBezTo>
                  <a:lnTo>
                    <a:pt x="0" y="164715"/>
                  </a:lnTo>
                  <a:cubicBezTo>
                    <a:pt x="0" y="189170"/>
                    <a:pt x="7036" y="208232"/>
                    <a:pt x="20860" y="221068"/>
                  </a:cubicBezTo>
                  <a:cubicBezTo>
                    <a:pt x="34553" y="233784"/>
                    <a:pt x="53420" y="238998"/>
                    <a:pt x="74283" y="238998"/>
                  </a:cubicBezTo>
                  <a:lnTo>
                    <a:pt x="203472" y="238998"/>
                  </a:lnTo>
                  <a:cubicBezTo>
                    <a:pt x="224336" y="238998"/>
                    <a:pt x="243202" y="233784"/>
                    <a:pt x="256895" y="221068"/>
                  </a:cubicBezTo>
                  <a:cubicBezTo>
                    <a:pt x="270719" y="208232"/>
                    <a:pt x="277755" y="189170"/>
                    <a:pt x="277755" y="164715"/>
                  </a:cubicBezTo>
                  <a:lnTo>
                    <a:pt x="277755" y="74283"/>
                  </a:lnTo>
                  <a:cubicBezTo>
                    <a:pt x="277755" y="49829"/>
                    <a:pt x="270719" y="30766"/>
                    <a:pt x="256895" y="17930"/>
                  </a:cubicBezTo>
                  <a:cubicBezTo>
                    <a:pt x="243202" y="5214"/>
                    <a:pt x="224336" y="0"/>
                    <a:pt x="203472" y="0"/>
                  </a:cubicBezTo>
                  <a:lnTo>
                    <a:pt x="74283" y="0"/>
                  </a:lnTo>
                  <a:close/>
                  <a:moveTo>
                    <a:pt x="232261" y="72504"/>
                  </a:moveTo>
                  <a:cubicBezTo>
                    <a:pt x="236495" y="69233"/>
                    <a:pt x="237275" y="63148"/>
                    <a:pt x="234003" y="58913"/>
                  </a:cubicBezTo>
                  <a:cubicBezTo>
                    <a:pt x="230732" y="54679"/>
                    <a:pt x="224647" y="53899"/>
                    <a:pt x="220412" y="57171"/>
                  </a:cubicBezTo>
                  <a:lnTo>
                    <a:pt x="148750" y="112544"/>
                  </a:lnTo>
                  <a:cubicBezTo>
                    <a:pt x="142935" y="117038"/>
                    <a:pt x="134818" y="117038"/>
                    <a:pt x="129002" y="112544"/>
                  </a:cubicBezTo>
                  <a:lnTo>
                    <a:pt x="57342" y="57171"/>
                  </a:lnTo>
                  <a:cubicBezTo>
                    <a:pt x="53107" y="53899"/>
                    <a:pt x="47022" y="54679"/>
                    <a:pt x="43750" y="58913"/>
                  </a:cubicBezTo>
                  <a:cubicBezTo>
                    <a:pt x="40478" y="63148"/>
                    <a:pt x="41258" y="69233"/>
                    <a:pt x="45493" y="72504"/>
                  </a:cubicBezTo>
                  <a:lnTo>
                    <a:pt x="117154" y="127878"/>
                  </a:lnTo>
                  <a:cubicBezTo>
                    <a:pt x="129949" y="137764"/>
                    <a:pt x="147804" y="137764"/>
                    <a:pt x="160599" y="127878"/>
                  </a:cubicBezTo>
                  <a:lnTo>
                    <a:pt x="232261" y="72504"/>
                  </a:lnTo>
                  <a:close/>
                </a:path>
              </a:pathLst>
            </a:custGeom>
            <a:solidFill>
              <a:schemeClr val="bg2"/>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bg2"/>
                </a:solidFill>
              </a:endParaRPr>
            </a:p>
          </p:txBody>
        </p:sp>
      </p:grpSp>
      <p:grpSp>
        <p:nvGrpSpPr>
          <p:cNvPr id="5" name="Group 4">
            <a:extLst>
              <a:ext uri="{FF2B5EF4-FFF2-40B4-BE49-F238E27FC236}">
                <a16:creationId xmlns:a16="http://schemas.microsoft.com/office/drawing/2014/main" id="{27EAD8B4-016B-C964-496A-B1FCCB9DAE69}"/>
              </a:ext>
            </a:extLst>
          </p:cNvPr>
          <p:cNvGrpSpPr/>
          <p:nvPr/>
        </p:nvGrpSpPr>
        <p:grpSpPr>
          <a:xfrm>
            <a:off x="5613437" y="3025674"/>
            <a:ext cx="2369978" cy="2350950"/>
            <a:chOff x="6104184" y="3408943"/>
            <a:chExt cx="2412709" cy="2393339"/>
          </a:xfrm>
        </p:grpSpPr>
        <p:sp>
          <p:nvSpPr>
            <p:cNvPr id="6" name="Oval 5">
              <a:extLst>
                <a:ext uri="{FF2B5EF4-FFF2-40B4-BE49-F238E27FC236}">
                  <a16:creationId xmlns:a16="http://schemas.microsoft.com/office/drawing/2014/main" id="{C54931B1-C707-8710-C108-B311A9108C34}"/>
                </a:ext>
              </a:extLst>
            </p:cNvPr>
            <p:cNvSpPr/>
            <p:nvPr/>
          </p:nvSpPr>
          <p:spPr>
            <a:xfrm>
              <a:off x="6104184" y="3408943"/>
              <a:ext cx="2412709" cy="23933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7" name="Freeform: Shape 6">
              <a:extLst>
                <a:ext uri="{FF2B5EF4-FFF2-40B4-BE49-F238E27FC236}">
                  <a16:creationId xmlns:a16="http://schemas.microsoft.com/office/drawing/2014/main" id="{0746EEC3-6810-4F2C-C36D-B794A8924B34}"/>
                </a:ext>
              </a:extLst>
            </p:cNvPr>
            <p:cNvSpPr/>
            <p:nvPr/>
          </p:nvSpPr>
          <p:spPr>
            <a:xfrm>
              <a:off x="7055604" y="4350624"/>
              <a:ext cx="509992" cy="509984"/>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grpSp>
    </p:spTree>
    <p:extLst>
      <p:ext uri="{BB962C8B-B14F-4D97-AF65-F5344CB8AC3E}">
        <p14:creationId xmlns:p14="http://schemas.microsoft.com/office/powerpoint/2010/main" val="132602134"/>
      </p:ext>
    </p:extLst>
  </p:cSld>
  <p:clrMapOvr>
    <a:masterClrMapping/>
  </p:clrMapOvr>
</p:sld>
</file>

<file path=ppt/theme/theme1.xml><?xml version="1.0" encoding="utf-8"?>
<a:theme xmlns:a="http://schemas.openxmlformats.org/drawingml/2006/main" name="Office Theme">
  <a:themeElements>
    <a:clrScheme name="Custom 790">
      <a:dk1>
        <a:sysClr val="windowText" lastClr="000000"/>
      </a:dk1>
      <a:lt1>
        <a:sysClr val="window" lastClr="FFFFFF"/>
      </a:lt1>
      <a:dk2>
        <a:srgbClr val="000000"/>
      </a:dk2>
      <a:lt2>
        <a:srgbClr val="FFFFFF"/>
      </a:lt2>
      <a:accent1>
        <a:srgbClr val="0073F2"/>
      </a:accent1>
      <a:accent2>
        <a:srgbClr val="00448E"/>
      </a:accent2>
      <a:accent3>
        <a:srgbClr val="6A2467"/>
      </a:accent3>
      <a:accent4>
        <a:srgbClr val="F075F3"/>
      </a:accent4>
      <a:accent5>
        <a:srgbClr val="00448E"/>
      </a:accent5>
      <a:accent6>
        <a:srgbClr val="00448E"/>
      </a:accent6>
      <a:hlink>
        <a:srgbClr val="FF0000"/>
      </a:hlink>
      <a:folHlink>
        <a:srgbClr val="FFC000"/>
      </a:folHlink>
    </a:clrScheme>
    <a:fontScheme name="Custom 104">
      <a:majorFont>
        <a:latin typeface="Playfair Display"/>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2130</Words>
  <Application>Microsoft Office PowerPoint</Application>
  <PresentationFormat>Widescreen</PresentationFormat>
  <Paragraphs>269</Paragraphs>
  <Slides>20</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20</vt:i4>
      </vt:variant>
    </vt:vector>
  </HeadingPairs>
  <TitlesOfParts>
    <vt:vector size="33" baseType="lpstr">
      <vt:lpstr>Aparajita</vt:lpstr>
      <vt:lpstr>Arial</vt:lpstr>
      <vt:lpstr>Calibri</vt:lpstr>
      <vt:lpstr>Cambria</vt:lpstr>
      <vt:lpstr>Century Gothic</vt:lpstr>
      <vt:lpstr>Cormorant Garamond Bold Italics</vt:lpstr>
      <vt:lpstr>Courier New</vt:lpstr>
      <vt:lpstr>Playfair Display</vt:lpstr>
      <vt:lpstr>Playfair Display Italics</vt:lpstr>
      <vt:lpstr>Public Sans</vt:lpstr>
      <vt:lpstr>Public Sans Bold</vt:lpstr>
      <vt:lpstr>Roboto</vt:lpstr>
      <vt:lpstr>Office Theme</vt:lpstr>
      <vt:lpstr>Pitch Deck</vt:lpstr>
      <vt:lpstr>Agenda</vt:lpstr>
      <vt:lpstr>About our company</vt:lpstr>
      <vt:lpstr>Problem</vt:lpstr>
      <vt:lpstr>Problem</vt:lpstr>
      <vt:lpstr>Solution</vt:lpstr>
      <vt:lpstr>Products And Services</vt:lpstr>
      <vt:lpstr>Product #1</vt:lpstr>
      <vt:lpstr>Product #2</vt:lpstr>
      <vt:lpstr>Market size</vt:lpstr>
      <vt:lpstr>Our Numbers</vt:lpstr>
      <vt:lpstr>Our Numbers</vt:lpstr>
      <vt:lpstr>Company traction</vt:lpstr>
      <vt:lpstr>Market Opportunity</vt:lpstr>
      <vt:lpstr>Meet the team</vt:lpstr>
      <vt:lpstr>Competitive Analysis</vt:lpstr>
      <vt:lpstr>Use of Funds</vt:lpstr>
      <vt:lpstr>Key Goals for the Next Years</vt:lpstr>
      <vt:lpstr>PowerPoint Presentation</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2024-12-18T21:57:07Z</dcterms:created>
  <dcterms:modified xsi:type="dcterms:W3CDTF">2025-03-30T22:15:55Z</dcterms:modified>
</cp:coreProperties>
</file>