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0"/>
  </p:notesMasterIdLst>
  <p:sldIdLst>
    <p:sldId id="530" r:id="rId2"/>
    <p:sldId id="562" r:id="rId3"/>
    <p:sldId id="551" r:id="rId4"/>
    <p:sldId id="540" r:id="rId5"/>
    <p:sldId id="570" r:id="rId6"/>
    <p:sldId id="565" r:id="rId7"/>
    <p:sldId id="567" r:id="rId8"/>
    <p:sldId id="568" r:id="rId9"/>
    <p:sldId id="550" r:id="rId10"/>
    <p:sldId id="553" r:id="rId11"/>
    <p:sldId id="552" r:id="rId12"/>
    <p:sldId id="554" r:id="rId13"/>
    <p:sldId id="569" r:id="rId14"/>
    <p:sldId id="268" r:id="rId15"/>
    <p:sldId id="262" r:id="rId16"/>
    <p:sldId id="560" r:id="rId17"/>
    <p:sldId id="559" r:id="rId18"/>
    <p:sldId id="51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9A95"/>
    <a:srgbClr val="ECE1CF"/>
    <a:srgbClr val="FDF2F2"/>
    <a:srgbClr val="DD86D3"/>
    <a:srgbClr val="FFCB5B"/>
    <a:srgbClr val="B244A2"/>
    <a:srgbClr val="F7F7F7"/>
    <a:srgbClr val="263238"/>
    <a:srgbClr val="FEFBF2"/>
    <a:srgbClr val="1F6D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10077C-F6A9-48D1-822C-83A6A22E2247}" v="29" dt="2025-03-23T16:35:33.4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65" autoAdjust="0"/>
    <p:restoredTop sz="96247" autoAdjust="0"/>
  </p:normalViewPr>
  <p:slideViewPr>
    <p:cSldViewPr snapToGrid="0" showGuides="1">
      <p:cViewPr varScale="1">
        <p:scale>
          <a:sx n="88" d="100"/>
          <a:sy n="88" d="100"/>
        </p:scale>
        <p:origin x="90" y="324"/>
      </p:cViewPr>
      <p:guideLst>
        <p:guide orient="horz" pos="2183"/>
        <p:guide pos="3840"/>
      </p:guideLst>
    </p:cSldViewPr>
  </p:slideViewPr>
  <p:outlineViewPr>
    <p:cViewPr>
      <p:scale>
        <a:sx n="33" d="100"/>
        <a:sy n="33" d="100"/>
      </p:scale>
      <p:origin x="0" y="-12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8817494988838E-2"/>
          <c:y val="6.9659797167579224E-2"/>
          <c:w val="0.93235096552177166"/>
          <c:h val="0.75676959368934493"/>
        </c:manualLayout>
      </c:layout>
      <c:lineChart>
        <c:grouping val="stacked"/>
        <c:varyColors val="0"/>
        <c:ser>
          <c:idx val="0"/>
          <c:order val="0"/>
          <c:tx>
            <c:strRef>
              <c:f>Sheet1!$B$1</c:f>
              <c:strCache>
                <c:ptCount val="1"/>
                <c:pt idx="0">
                  <c:v>Placeholder Title1</c:v>
                </c:pt>
              </c:strCache>
            </c:strRef>
          </c:tx>
          <c:spPr>
            <a:ln w="63500" cap="rnd">
              <a:solidFill>
                <a:schemeClr val="tx2">
                  <a:lumMod val="85000"/>
                  <a:lumOff val="15000"/>
                </a:schemeClr>
              </a:solidFill>
              <a:round/>
            </a:ln>
            <a:effectLst/>
          </c:spPr>
          <c:marker>
            <c:symbol val="none"/>
          </c:marker>
          <c:dLbls>
            <c:dLbl>
              <c:idx val="0"/>
              <c:layout>
                <c:manualLayout>
                  <c:x val="0"/>
                  <c:y val="1.444445051035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004-49D3-A784-DD72D36FB681}"/>
                </c:ext>
              </c:extLst>
            </c:dLbl>
            <c:spPr>
              <a:noFill/>
              <a:ln>
                <a:noFill/>
              </a:ln>
              <a:effectLst/>
            </c:spPr>
            <c:txPr>
              <a:bodyPr rot="0" spcFirstLastPara="1" vertOverflow="ellipsis" vert="horz" wrap="square" anchor="ctr" anchorCtr="1"/>
              <a:lstStyle/>
              <a:p>
                <a:pPr>
                  <a:defRPr sz="1200" b="0" i="0" u="none" strike="noStrike" kern="1200" baseline="0">
                    <a:solidFill>
                      <a:schemeClr val="tx2">
                        <a:lumMod val="85000"/>
                        <a:lumOff val="15000"/>
                      </a:schemeClr>
                    </a:solidFill>
                    <a:latin typeface="+mn-lt"/>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General</c:formatCode>
                <c:ptCount val="4"/>
                <c:pt idx="0">
                  <c:v>70</c:v>
                </c:pt>
                <c:pt idx="1">
                  <c:v>90</c:v>
                </c:pt>
                <c:pt idx="2">
                  <c:v>160</c:v>
                </c:pt>
                <c:pt idx="3">
                  <c:v>65</c:v>
                </c:pt>
              </c:numCache>
            </c:numRef>
          </c:val>
          <c:smooth val="0"/>
          <c:extLst>
            <c:ext xmlns:c16="http://schemas.microsoft.com/office/drawing/2014/chart" uri="{C3380CC4-5D6E-409C-BE32-E72D297353CC}">
              <c16:uniqueId val="{00000000-DE0A-4402-B8B5-9A4C3718FFEE}"/>
            </c:ext>
          </c:extLst>
        </c:ser>
        <c:dLbls>
          <c:showLegendKey val="0"/>
          <c:showVal val="0"/>
          <c:showCatName val="0"/>
          <c:showSerName val="0"/>
          <c:showPercent val="0"/>
          <c:showBubbleSize val="0"/>
        </c:dLbls>
        <c:smooth val="0"/>
        <c:axId val="2060983056"/>
        <c:axId val="2067395264"/>
      </c:lineChart>
      <c:catAx>
        <c:axId val="2060983056"/>
        <c:scaling>
          <c:orientation val="minMax"/>
        </c:scaling>
        <c:delete val="0"/>
        <c:axPos val="b"/>
        <c:numFmt formatCode="General" sourceLinked="1"/>
        <c:majorTickMark val="none"/>
        <c:minorTickMark val="none"/>
        <c:tickLblPos val="nextTo"/>
        <c:spPr>
          <a:noFill/>
          <a:ln w="6350" cap="flat" cmpd="sng" algn="ctr">
            <a:solidFill>
              <a:schemeClr val="tx2">
                <a:lumMod val="85000"/>
                <a:lumOff val="15000"/>
                <a:alpha val="30000"/>
              </a:schemeClr>
            </a:solidFill>
            <a:round/>
          </a:ln>
          <a:effectLst/>
        </c:spPr>
        <c:txPr>
          <a:bodyPr rot="-60000000" spcFirstLastPara="1" vertOverflow="ellipsis" vert="horz" wrap="square" anchor="ctr" anchorCtr="1"/>
          <a:lstStyle/>
          <a:p>
            <a:pPr>
              <a:defRPr sz="1600" b="1" i="0" u="none" strike="noStrike" kern="1200" baseline="0">
                <a:solidFill>
                  <a:schemeClr val="tx2">
                    <a:lumMod val="85000"/>
                    <a:lumOff val="15000"/>
                  </a:schemeClr>
                </a:solidFill>
                <a:latin typeface="+mj-lt"/>
                <a:ea typeface="+mn-ea"/>
                <a:cs typeface="Arial" panose="020B0604020202020204" pitchFamily="34" charset="0"/>
              </a:defRPr>
            </a:pPr>
            <a:endParaRPr lang="en-US"/>
          </a:p>
        </c:txPr>
        <c:crossAx val="2067395264"/>
        <c:crosses val="autoZero"/>
        <c:auto val="1"/>
        <c:lblAlgn val="ctr"/>
        <c:lblOffset val="100"/>
        <c:noMultiLvlLbl val="0"/>
      </c:catAx>
      <c:valAx>
        <c:axId val="2067395264"/>
        <c:scaling>
          <c:orientation val="minMax"/>
        </c:scaling>
        <c:delete val="1"/>
        <c:axPos val="l"/>
        <c:numFmt formatCode="General" sourceLinked="1"/>
        <c:majorTickMark val="none"/>
        <c:minorTickMark val="none"/>
        <c:tickLblPos val="nextTo"/>
        <c:crossAx val="20609830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2">
              <a:lumMod val="85000"/>
              <a:lumOff val="15000"/>
            </a:schemeClr>
          </a:solidFill>
          <a:latin typeface="+mn-lt"/>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87949767839214"/>
          <c:y val="7.12546143706414E-2"/>
          <c:w val="0.55873202748614048"/>
          <c:h val="0.81280041407039827"/>
        </c:manualLayout>
      </c:layout>
      <c:doughnutChart>
        <c:varyColors val="1"/>
        <c:ser>
          <c:idx val="0"/>
          <c:order val="0"/>
          <c:tx>
            <c:strRef>
              <c:f>Sheet1!$B$1</c:f>
              <c:strCache>
                <c:ptCount val="1"/>
                <c:pt idx="0">
                  <c:v>Entre your percentage</c:v>
                </c:pt>
              </c:strCache>
            </c:strRef>
          </c:tx>
          <c:spPr>
            <a:solidFill>
              <a:schemeClr val="accent2"/>
            </a:solidFill>
            <a:ln w="25400">
              <a:noFill/>
            </a:ln>
          </c:spPr>
          <c:dPt>
            <c:idx val="0"/>
            <c:bubble3D val="0"/>
            <c:explosion val="9"/>
            <c:spPr>
              <a:solidFill>
                <a:schemeClr val="accent2"/>
              </a:solidFill>
              <a:ln w="25400">
                <a:noFill/>
              </a:ln>
              <a:effectLst/>
            </c:spPr>
            <c:extLst>
              <c:ext xmlns:c16="http://schemas.microsoft.com/office/drawing/2014/chart" uri="{C3380CC4-5D6E-409C-BE32-E72D297353CC}">
                <c16:uniqueId val="{00000001-8683-449E-A8BE-CF7D658E1557}"/>
              </c:ext>
            </c:extLst>
          </c:dPt>
          <c:dPt>
            <c:idx val="1"/>
            <c:bubble3D val="0"/>
            <c:spPr>
              <a:solidFill>
                <a:schemeClr val="accent1">
                  <a:lumMod val="75000"/>
                  <a:lumOff val="25000"/>
                </a:schemeClr>
              </a:solidFill>
              <a:ln w="25400">
                <a:noFill/>
              </a:ln>
              <a:effectLst/>
            </c:spPr>
            <c:extLst>
              <c:ext xmlns:c16="http://schemas.microsoft.com/office/drawing/2014/chart" uri="{C3380CC4-5D6E-409C-BE32-E72D297353CC}">
                <c16:uniqueId val="{00000003-8683-449E-A8BE-CF7D658E1557}"/>
              </c:ext>
            </c:extLst>
          </c:dPt>
          <c:dPt>
            <c:idx val="2"/>
            <c:bubble3D val="0"/>
            <c:spPr>
              <a:solidFill>
                <a:schemeClr val="accent2">
                  <a:lumMod val="90000"/>
                </a:schemeClr>
              </a:solidFill>
              <a:ln w="25400">
                <a:noFill/>
              </a:ln>
              <a:effectLst/>
            </c:spPr>
            <c:extLst>
              <c:ext xmlns:c16="http://schemas.microsoft.com/office/drawing/2014/chart" uri="{C3380CC4-5D6E-409C-BE32-E72D297353CC}">
                <c16:uniqueId val="{00000005-8683-449E-A8BE-CF7D658E1557}"/>
              </c:ext>
            </c:extLst>
          </c:dPt>
          <c:dPt>
            <c:idx val="3"/>
            <c:bubble3D val="0"/>
            <c:spPr>
              <a:solidFill>
                <a:schemeClr val="accent3"/>
              </a:solidFill>
              <a:ln w="25400">
                <a:noFill/>
              </a:ln>
              <a:effectLst/>
            </c:spPr>
            <c:extLst>
              <c:ext xmlns:c16="http://schemas.microsoft.com/office/drawing/2014/chart" uri="{C3380CC4-5D6E-409C-BE32-E72D297353CC}">
                <c16:uniqueId val="{00000007-8683-449E-A8BE-CF7D658E1557}"/>
              </c:ext>
            </c:extLst>
          </c:dPt>
          <c:dLbls>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Placeholder 02</c:v>
                </c:pt>
                <c:pt idx="1">
                  <c:v>Placeholder 03</c:v>
                </c:pt>
                <c:pt idx="2">
                  <c:v>Placeholder 04</c:v>
                </c:pt>
                <c:pt idx="3">
                  <c:v>Placeholder 01</c:v>
                </c:pt>
              </c:strCache>
            </c:strRef>
          </c:cat>
          <c:val>
            <c:numRef>
              <c:f>Sheet1!$B$2:$B$5</c:f>
              <c:numCache>
                <c:formatCode>0%</c:formatCode>
                <c:ptCount val="4"/>
                <c:pt idx="0">
                  <c:v>0.23</c:v>
                </c:pt>
                <c:pt idx="1">
                  <c:v>0.15</c:v>
                </c:pt>
                <c:pt idx="2">
                  <c:v>0.25</c:v>
                </c:pt>
                <c:pt idx="3">
                  <c:v>0.37</c:v>
                </c:pt>
              </c:numCache>
            </c:numRef>
          </c:val>
          <c:extLst>
            <c:ext xmlns:c16="http://schemas.microsoft.com/office/drawing/2014/chart" uri="{C3380CC4-5D6E-409C-BE32-E72D297353CC}">
              <c16:uniqueId val="{00000008-8683-449E-A8BE-CF7D658E1557}"/>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lumMod val="85000"/>
              <a:lumOff val="15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06DE-0A56-439F-A8AB-D124BD061CF8}" type="datetimeFigureOut">
              <a:rPr lang="en-US" smtClean="0"/>
              <a:t>3/23/2025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E1A8E-EF8F-494C-BC84-881D67597344}" type="slidenum">
              <a:rPr lang="en-US" smtClean="0"/>
              <a:t>‹#›</a:t>
            </a:fld>
            <a:endParaRPr lang="en-US"/>
          </a:p>
        </p:txBody>
      </p:sp>
    </p:spTree>
    <p:extLst>
      <p:ext uri="{BB962C8B-B14F-4D97-AF65-F5344CB8AC3E}">
        <p14:creationId xmlns:p14="http://schemas.microsoft.com/office/powerpoint/2010/main" val="377246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5"/>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E7F7FCF8-3D0B-7B43-5441-EF784278844F}"/>
              </a:ext>
            </a:extLst>
          </p:cNvPr>
          <p:cNvSpPr>
            <a:spLocks noGrp="1"/>
          </p:cNvSpPr>
          <p:nvPr userDrawn="1">
            <p:ph type="dt" sz="half" idx="10"/>
          </p:nvPr>
        </p:nvSpPr>
        <p:spPr/>
        <p:txBody>
          <a:bodyPr/>
          <a:lstStyle/>
          <a:p>
            <a:fld id="{A25BF40E-2B65-46EB-870B-9309E45F1200}" type="datetime1">
              <a:rPr lang="en-US" smtClean="0"/>
              <a:t>3/23/2025</a:t>
            </a:fld>
            <a:endParaRPr lang="en-IN" dirty="0"/>
          </a:p>
        </p:txBody>
      </p:sp>
      <p:sp>
        <p:nvSpPr>
          <p:cNvPr id="11" name="Footer Placeholder 10">
            <a:extLst>
              <a:ext uri="{FF2B5EF4-FFF2-40B4-BE49-F238E27FC236}">
                <a16:creationId xmlns:a16="http://schemas.microsoft.com/office/drawing/2014/main" id="{A95DA9BE-7CAC-346D-894C-38AF02F0376F}"/>
              </a:ext>
            </a:extLst>
          </p:cNvPr>
          <p:cNvSpPr>
            <a:spLocks noGrp="1"/>
          </p:cNvSpPr>
          <p:nvPr userDrawn="1">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287B3D73-BFDD-9A16-6095-1EFC87B8F210}"/>
              </a:ext>
            </a:extLst>
          </p:cNvPr>
          <p:cNvSpPr>
            <a:spLocks noGrp="1"/>
          </p:cNvSpPr>
          <p:nvPr userDrawn="1">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Title 1">
            <a:extLst>
              <a:ext uri="{FF2B5EF4-FFF2-40B4-BE49-F238E27FC236}">
                <a16:creationId xmlns:a16="http://schemas.microsoft.com/office/drawing/2014/main" id="{5BB75431-E76C-C21F-5BC7-B48E373F0419}"/>
              </a:ext>
            </a:extLst>
          </p:cNvPr>
          <p:cNvSpPr>
            <a:spLocks noGrp="1"/>
          </p:cNvSpPr>
          <p:nvPr userDrawn="1">
            <p:ph type="ctrTitle"/>
          </p:nvPr>
        </p:nvSpPr>
        <p:spPr>
          <a:xfrm>
            <a:off x="1653910" y="1866292"/>
            <a:ext cx="8884178" cy="2968944"/>
          </a:xfrm>
          <a:prstGeom prst="rect">
            <a:avLst/>
          </a:prstGeom>
        </p:spPr>
        <p:txBody>
          <a:bodyPr anchor="ctr"/>
          <a:lstStyle>
            <a:lvl1pPr algn="ctr">
              <a:defRPr sz="6000" b="0">
                <a:solidFill>
                  <a:schemeClr val="tx2">
                    <a:lumMod val="85000"/>
                    <a:lumOff val="15000"/>
                  </a:schemeClr>
                </a:solidFill>
                <a:latin typeface="Playfair Display" panose="00000500000000000000"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B72F6A9-631B-6B10-E3BB-874A88B9BFF1}"/>
              </a:ext>
            </a:extLst>
          </p:cNvPr>
          <p:cNvSpPr>
            <a:spLocks noGrp="1"/>
          </p:cNvSpPr>
          <p:nvPr userDrawn="1">
            <p:ph type="subTitle" idx="1"/>
          </p:nvPr>
        </p:nvSpPr>
        <p:spPr>
          <a:xfrm>
            <a:off x="2610381" y="4991708"/>
            <a:ext cx="6971237" cy="497264"/>
          </a:xfrm>
          <a:prstGeom prst="rect">
            <a:avLst/>
          </a:prstGeom>
        </p:spPr>
        <p:txBody>
          <a:bodyPr anchor="ctr">
            <a:normAutofit/>
          </a:bodyPr>
          <a:lstStyle>
            <a:lvl1pPr marL="0" indent="0" algn="ctr">
              <a:buNone/>
              <a:defRPr sz="1800">
                <a:solidFill>
                  <a:schemeClr val="tx2">
                    <a:lumMod val="85000"/>
                    <a:lumOff val="15000"/>
                  </a:schemeClr>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70" name="Group 69">
            <a:extLst>
              <a:ext uri="{FF2B5EF4-FFF2-40B4-BE49-F238E27FC236}">
                <a16:creationId xmlns:a16="http://schemas.microsoft.com/office/drawing/2014/main" id="{DF1A6843-6476-1727-3B29-F0C0898E96DC}"/>
              </a:ext>
            </a:extLst>
          </p:cNvPr>
          <p:cNvGrpSpPr/>
          <p:nvPr userDrawn="1"/>
        </p:nvGrpSpPr>
        <p:grpSpPr>
          <a:xfrm>
            <a:off x="0" y="0"/>
            <a:ext cx="12192000" cy="6858000"/>
            <a:chOff x="0" y="0"/>
            <a:chExt cx="12192000" cy="6858000"/>
          </a:xfrm>
        </p:grpSpPr>
        <p:grpSp>
          <p:nvGrpSpPr>
            <p:cNvPr id="69" name="Group 68">
              <a:extLst>
                <a:ext uri="{FF2B5EF4-FFF2-40B4-BE49-F238E27FC236}">
                  <a16:creationId xmlns:a16="http://schemas.microsoft.com/office/drawing/2014/main" id="{18B633FA-F6D1-D350-444C-9EBC3613A842}"/>
                </a:ext>
              </a:extLst>
            </p:cNvPr>
            <p:cNvGrpSpPr/>
            <p:nvPr/>
          </p:nvGrpSpPr>
          <p:grpSpPr>
            <a:xfrm>
              <a:off x="0" y="0"/>
              <a:ext cx="3943479" cy="2876357"/>
              <a:chOff x="693683" y="718534"/>
              <a:chExt cx="3943479" cy="2876357"/>
            </a:xfrm>
          </p:grpSpPr>
          <p:sp>
            <p:nvSpPr>
              <p:cNvPr id="64" name="Freeform: Shape 63">
                <a:extLst>
                  <a:ext uri="{FF2B5EF4-FFF2-40B4-BE49-F238E27FC236}">
                    <a16:creationId xmlns:a16="http://schemas.microsoft.com/office/drawing/2014/main" id="{3B1F6F1E-087F-439E-B979-7ABFC684A5F2}"/>
                  </a:ext>
                </a:extLst>
              </p:cNvPr>
              <p:cNvSpPr/>
              <p:nvPr/>
            </p:nvSpPr>
            <p:spPr>
              <a:xfrm>
                <a:off x="693683" y="718535"/>
                <a:ext cx="3943479" cy="2656071"/>
              </a:xfrm>
              <a:custGeom>
                <a:avLst/>
                <a:gdLst>
                  <a:gd name="connsiteX0" fmla="*/ 0 w 3943479"/>
                  <a:gd name="connsiteY0" fmla="*/ 0 h 2656071"/>
                  <a:gd name="connsiteX1" fmla="*/ 3909679 w 3943479"/>
                  <a:gd name="connsiteY1" fmla="*/ 0 h 2656071"/>
                  <a:gd name="connsiteX2" fmla="*/ 3922181 w 3943479"/>
                  <a:gd name="connsiteY2" fmla="*/ 54817 h 2656071"/>
                  <a:gd name="connsiteX3" fmla="*/ 3940571 w 3943479"/>
                  <a:gd name="connsiteY3" fmla="*/ 193548 h 2656071"/>
                  <a:gd name="connsiteX4" fmla="*/ 3803792 w 3943479"/>
                  <a:gd name="connsiteY4" fmla="*/ 724758 h 2656071"/>
                  <a:gd name="connsiteX5" fmla="*/ 3112372 w 3943479"/>
                  <a:gd name="connsiteY5" fmla="*/ 1033177 h 2656071"/>
                  <a:gd name="connsiteX6" fmla="*/ 2359040 w 3943479"/>
                  <a:gd name="connsiteY6" fmla="*/ 1202055 h 2656071"/>
                  <a:gd name="connsiteX7" fmla="*/ 1855739 w 3943479"/>
                  <a:gd name="connsiteY7" fmla="*/ 1680782 h 2656071"/>
                  <a:gd name="connsiteX8" fmla="*/ 130761 w 3943479"/>
                  <a:gd name="connsiteY8" fmla="*/ 2643855 h 2656071"/>
                  <a:gd name="connsiteX9" fmla="*/ 49182 w 3943479"/>
                  <a:gd name="connsiteY9" fmla="*/ 2655684 h 2656071"/>
                  <a:gd name="connsiteX10" fmla="*/ 0 w 3943479"/>
                  <a:gd name="connsiteY10" fmla="*/ 2656071 h 265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43479" h="2656071">
                    <a:moveTo>
                      <a:pt x="0" y="0"/>
                    </a:moveTo>
                    <a:lnTo>
                      <a:pt x="3909679" y="0"/>
                    </a:lnTo>
                    <a:lnTo>
                      <a:pt x="3922181" y="54817"/>
                    </a:lnTo>
                    <a:cubicBezTo>
                      <a:pt x="3930677" y="100680"/>
                      <a:pt x="3937047" y="146900"/>
                      <a:pt x="3940571" y="193548"/>
                    </a:cubicBezTo>
                    <a:cubicBezTo>
                      <a:pt x="3954668" y="380143"/>
                      <a:pt x="3918854" y="577215"/>
                      <a:pt x="3803792" y="724758"/>
                    </a:cubicBezTo>
                    <a:cubicBezTo>
                      <a:pt x="3644343" y="929069"/>
                      <a:pt x="3369356" y="1000411"/>
                      <a:pt x="3112372" y="1033177"/>
                    </a:cubicBezTo>
                    <a:cubicBezTo>
                      <a:pt x="2855292" y="1065943"/>
                      <a:pt x="2585354" y="1075849"/>
                      <a:pt x="2359040" y="1202055"/>
                    </a:cubicBezTo>
                    <a:cubicBezTo>
                      <a:pt x="2155776" y="1315403"/>
                      <a:pt x="2012806" y="1508951"/>
                      <a:pt x="1855739" y="1680782"/>
                    </a:cubicBezTo>
                    <a:cubicBezTo>
                      <a:pt x="1403682" y="2175225"/>
                      <a:pt x="788939" y="2518411"/>
                      <a:pt x="130761" y="2643855"/>
                    </a:cubicBezTo>
                    <a:cubicBezTo>
                      <a:pt x="104401" y="2648879"/>
                      <a:pt x="76849" y="2653213"/>
                      <a:pt x="49182" y="2655684"/>
                    </a:cubicBezTo>
                    <a:lnTo>
                      <a:pt x="0" y="2656071"/>
                    </a:lnTo>
                    <a:close/>
                  </a:path>
                </a:pathLst>
              </a:custGeom>
              <a:solidFill>
                <a:schemeClr val="accent2"/>
              </a:solidFill>
              <a:ln w="9525" cap="flat">
                <a:noFill/>
                <a:prstDash val="solid"/>
                <a:miter/>
              </a:ln>
            </p:spPr>
            <p:txBody>
              <a:bodyPr rtlCol="0" anchor="ctr"/>
              <a:lstStyle/>
              <a:p>
                <a:endParaRPr lang="en-CA"/>
              </a:p>
            </p:txBody>
          </p:sp>
          <p:sp>
            <p:nvSpPr>
              <p:cNvPr id="36" name="Freeform: Shape 35">
                <a:extLst>
                  <a:ext uri="{FF2B5EF4-FFF2-40B4-BE49-F238E27FC236}">
                    <a16:creationId xmlns:a16="http://schemas.microsoft.com/office/drawing/2014/main" id="{7FC63469-27D3-F9E0-29C4-9D80606D3837}"/>
                  </a:ext>
                </a:extLst>
              </p:cNvPr>
              <p:cNvSpPr/>
              <p:nvPr/>
            </p:nvSpPr>
            <p:spPr>
              <a:xfrm>
                <a:off x="693683" y="718534"/>
                <a:ext cx="3718089" cy="2876357"/>
              </a:xfrm>
              <a:custGeom>
                <a:avLst/>
                <a:gdLst>
                  <a:gd name="connsiteX0" fmla="*/ 3955352 w 3955351"/>
                  <a:gd name="connsiteY0" fmla="*/ 0 h 3059906"/>
                  <a:gd name="connsiteX1" fmla="*/ 3828098 w 3955351"/>
                  <a:gd name="connsiteY1" fmla="*/ 555117 h 3059906"/>
                  <a:gd name="connsiteX2" fmla="*/ 3253073 w 3955351"/>
                  <a:gd name="connsiteY2" fmla="*/ 896398 h 3059906"/>
                  <a:gd name="connsiteX3" fmla="*/ 2583371 w 3955351"/>
                  <a:gd name="connsiteY3" fmla="*/ 1040702 h 3059906"/>
                  <a:gd name="connsiteX4" fmla="*/ 1812608 w 3955351"/>
                  <a:gd name="connsiteY4" fmla="*/ 1637538 h 3059906"/>
                  <a:gd name="connsiteX5" fmla="*/ 1181386 w 3955351"/>
                  <a:gd name="connsiteY5" fmla="*/ 2394395 h 3059906"/>
                  <a:gd name="connsiteX6" fmla="*/ 0 w 3955351"/>
                  <a:gd name="connsiteY6" fmla="*/ 3059906 h 305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351" h="3059906">
                    <a:moveTo>
                      <a:pt x="3955352" y="0"/>
                    </a:moveTo>
                    <a:cubicBezTo>
                      <a:pt x="3947255" y="192024"/>
                      <a:pt x="3932492" y="393668"/>
                      <a:pt x="3828098" y="555117"/>
                    </a:cubicBezTo>
                    <a:cubicBezTo>
                      <a:pt x="3703987" y="747141"/>
                      <a:pt x="3475958" y="845344"/>
                      <a:pt x="3253073" y="896398"/>
                    </a:cubicBezTo>
                    <a:cubicBezTo>
                      <a:pt x="3030188" y="947452"/>
                      <a:pt x="2798255" y="962597"/>
                      <a:pt x="2583371" y="1040702"/>
                    </a:cubicBezTo>
                    <a:cubicBezTo>
                      <a:pt x="2274475" y="1153001"/>
                      <a:pt x="2025110" y="1386745"/>
                      <a:pt x="1812608" y="1637538"/>
                    </a:cubicBezTo>
                    <a:cubicBezTo>
                      <a:pt x="1600105" y="1888331"/>
                      <a:pt x="1414463" y="2162651"/>
                      <a:pt x="1181386" y="2394395"/>
                    </a:cubicBezTo>
                    <a:cubicBezTo>
                      <a:pt x="857060" y="2717006"/>
                      <a:pt x="444056" y="2949607"/>
                      <a:pt x="0" y="3059906"/>
                    </a:cubicBezTo>
                  </a:path>
                </a:pathLst>
              </a:custGeom>
              <a:noFill/>
              <a:ln w="9525" cap="flat">
                <a:solidFill>
                  <a:srgbClr val="000000"/>
                </a:solidFill>
                <a:prstDash val="solid"/>
                <a:miter/>
              </a:ln>
            </p:spPr>
            <p:txBody>
              <a:bodyPr rtlCol="0" anchor="ctr"/>
              <a:lstStyle/>
              <a:p>
                <a:endParaRPr lang="en-CA"/>
              </a:p>
            </p:txBody>
          </p:sp>
        </p:grpSp>
        <p:grpSp>
          <p:nvGrpSpPr>
            <p:cNvPr id="68" name="Group 67">
              <a:extLst>
                <a:ext uri="{FF2B5EF4-FFF2-40B4-BE49-F238E27FC236}">
                  <a16:creationId xmlns:a16="http://schemas.microsoft.com/office/drawing/2014/main" id="{5CFF8E43-6A99-7143-3A22-3019A595CA26}"/>
                </a:ext>
              </a:extLst>
            </p:cNvPr>
            <p:cNvGrpSpPr/>
            <p:nvPr/>
          </p:nvGrpSpPr>
          <p:grpSpPr>
            <a:xfrm>
              <a:off x="7648640" y="2876357"/>
              <a:ext cx="4543360" cy="3981643"/>
              <a:chOff x="5149216" y="1917240"/>
              <a:chExt cx="4543360" cy="3981643"/>
            </a:xfrm>
          </p:grpSpPr>
          <p:sp>
            <p:nvSpPr>
              <p:cNvPr id="67" name="Freeform: Shape 66">
                <a:extLst>
                  <a:ext uri="{FF2B5EF4-FFF2-40B4-BE49-F238E27FC236}">
                    <a16:creationId xmlns:a16="http://schemas.microsoft.com/office/drawing/2014/main" id="{974349B8-2F4B-DF76-2C0C-F680FF01C80E}"/>
                  </a:ext>
                </a:extLst>
              </p:cNvPr>
              <p:cNvSpPr/>
              <p:nvPr/>
            </p:nvSpPr>
            <p:spPr>
              <a:xfrm>
                <a:off x="5149216" y="1917240"/>
                <a:ext cx="4543360" cy="3981643"/>
              </a:xfrm>
              <a:custGeom>
                <a:avLst/>
                <a:gdLst>
                  <a:gd name="connsiteX0" fmla="*/ 4507023 w 4543360"/>
                  <a:gd name="connsiteY0" fmla="*/ 0 h 3981643"/>
                  <a:gd name="connsiteX1" fmla="*/ 4543360 w 4543360"/>
                  <a:gd name="connsiteY1" fmla="*/ 4559 h 3981643"/>
                  <a:gd name="connsiteX2" fmla="*/ 4543360 w 4543360"/>
                  <a:gd name="connsiteY2" fmla="*/ 3981643 h 3981643"/>
                  <a:gd name="connsiteX3" fmla="*/ 2106 w 4543360"/>
                  <a:gd name="connsiteY3" fmla="*/ 3981643 h 3981643"/>
                  <a:gd name="connsiteX4" fmla="*/ 0 w 4543360"/>
                  <a:gd name="connsiteY4" fmla="*/ 3955970 h 3981643"/>
                  <a:gd name="connsiteX5" fmla="*/ 162211 w 4543360"/>
                  <a:gd name="connsiteY5" fmla="*/ 3757088 h 3981643"/>
                  <a:gd name="connsiteX6" fmla="*/ 1139476 w 4543360"/>
                  <a:gd name="connsiteY6" fmla="*/ 3083385 h 3981643"/>
                  <a:gd name="connsiteX7" fmla="*/ 1766411 w 4543360"/>
                  <a:gd name="connsiteY7" fmla="*/ 2738390 h 3981643"/>
                  <a:gd name="connsiteX8" fmla="*/ 3167253 w 4543360"/>
                  <a:gd name="connsiteY8" fmla="*/ 2470547 h 3981643"/>
                  <a:gd name="connsiteX9" fmla="*/ 3662267 w 4543360"/>
                  <a:gd name="connsiteY9" fmla="*/ 1677876 h 3981643"/>
                  <a:gd name="connsiteX10" fmla="*/ 3864768 w 4543360"/>
                  <a:gd name="connsiteY10" fmla="*/ 742807 h 3981643"/>
                  <a:gd name="connsiteX11" fmla="*/ 4507023 w 4543360"/>
                  <a:gd name="connsiteY11" fmla="*/ 0 h 39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3360" h="3981643">
                    <a:moveTo>
                      <a:pt x="4507023" y="0"/>
                    </a:moveTo>
                    <a:lnTo>
                      <a:pt x="4543360" y="4559"/>
                    </a:lnTo>
                    <a:lnTo>
                      <a:pt x="4543360" y="3981643"/>
                    </a:lnTo>
                    <a:lnTo>
                      <a:pt x="2106" y="3981643"/>
                    </a:lnTo>
                    <a:lnTo>
                      <a:pt x="0" y="3955970"/>
                    </a:lnTo>
                    <a:cubicBezTo>
                      <a:pt x="9906" y="3868150"/>
                      <a:pt x="89440" y="3807285"/>
                      <a:pt x="162211" y="3757088"/>
                    </a:cubicBezTo>
                    <a:cubicBezTo>
                      <a:pt x="487965" y="3532489"/>
                      <a:pt x="813721" y="3307985"/>
                      <a:pt x="1139476" y="3083385"/>
                    </a:cubicBezTo>
                    <a:cubicBezTo>
                      <a:pt x="1336643" y="2947464"/>
                      <a:pt x="1537716" y="2809637"/>
                      <a:pt x="1766411" y="2738390"/>
                    </a:cubicBezTo>
                    <a:cubicBezTo>
                      <a:pt x="2224373" y="2595800"/>
                      <a:pt x="2762917" y="2728769"/>
                      <a:pt x="3167253" y="2470547"/>
                    </a:cubicBezTo>
                    <a:cubicBezTo>
                      <a:pt x="3436239" y="2298811"/>
                      <a:pt x="3583115" y="1987058"/>
                      <a:pt x="3662267" y="1677876"/>
                    </a:cubicBezTo>
                    <a:cubicBezTo>
                      <a:pt x="3741420" y="1368695"/>
                      <a:pt x="3767042" y="1046559"/>
                      <a:pt x="3864768" y="742807"/>
                    </a:cubicBezTo>
                    <a:cubicBezTo>
                      <a:pt x="3929062" y="542997"/>
                      <a:pt x="4243941" y="12716"/>
                      <a:pt x="4507023" y="0"/>
                    </a:cubicBezTo>
                    <a:close/>
                  </a:path>
                </a:pathLst>
              </a:custGeom>
              <a:solidFill>
                <a:schemeClr val="accent1"/>
              </a:solidFill>
              <a:ln w="9525" cap="flat">
                <a:noFill/>
                <a:prstDash val="solid"/>
                <a:miter/>
              </a:ln>
            </p:spPr>
            <p:txBody>
              <a:bodyPr rtlCol="0" anchor="ctr"/>
              <a:lstStyle/>
              <a:p>
                <a:endParaRPr lang="en-CA"/>
              </a:p>
            </p:txBody>
          </p:sp>
          <p:sp>
            <p:nvSpPr>
              <p:cNvPr id="38" name="Freeform: Shape 37">
                <a:extLst>
                  <a:ext uri="{FF2B5EF4-FFF2-40B4-BE49-F238E27FC236}">
                    <a16:creationId xmlns:a16="http://schemas.microsoft.com/office/drawing/2014/main" id="{4F7564FB-E869-D66D-9706-FAFA8E34BFEF}"/>
                  </a:ext>
                </a:extLst>
              </p:cNvPr>
              <p:cNvSpPr/>
              <p:nvPr/>
            </p:nvSpPr>
            <p:spPr>
              <a:xfrm>
                <a:off x="5637085" y="2045303"/>
                <a:ext cx="3971258" cy="3836384"/>
              </a:xfrm>
              <a:custGeom>
                <a:avLst/>
                <a:gdLst>
                  <a:gd name="connsiteX0" fmla="*/ 3971258 w 3971258"/>
                  <a:gd name="connsiteY0" fmla="*/ 0 h 3836384"/>
                  <a:gd name="connsiteX1" fmla="*/ 3587591 w 3971258"/>
                  <a:gd name="connsiteY1" fmla="*/ 607124 h 3836384"/>
                  <a:gd name="connsiteX2" fmla="*/ 3463481 w 3971258"/>
                  <a:gd name="connsiteY2" fmla="*/ 1328166 h 3836384"/>
                  <a:gd name="connsiteX3" fmla="*/ 2709577 w 3971258"/>
                  <a:gd name="connsiteY3" fmla="*/ 2675001 h 3836384"/>
                  <a:gd name="connsiteX4" fmla="*/ 1599438 w 3971258"/>
                  <a:gd name="connsiteY4" fmla="*/ 2948083 h 3836384"/>
                  <a:gd name="connsiteX5" fmla="*/ 679132 w 3971258"/>
                  <a:gd name="connsiteY5" fmla="*/ 3190780 h 3836384"/>
                  <a:gd name="connsiteX6" fmla="*/ 0 w 3971258"/>
                  <a:gd name="connsiteY6" fmla="*/ 3836384 h 383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1258" h="3836384">
                    <a:moveTo>
                      <a:pt x="3971258" y="0"/>
                    </a:moveTo>
                    <a:cubicBezTo>
                      <a:pt x="3772948" y="142304"/>
                      <a:pt x="3653504" y="372142"/>
                      <a:pt x="3587591" y="607124"/>
                    </a:cubicBezTo>
                    <a:cubicBezTo>
                      <a:pt x="3521678" y="842105"/>
                      <a:pt x="3502628" y="1087279"/>
                      <a:pt x="3463481" y="1328166"/>
                    </a:cubicBezTo>
                    <a:cubicBezTo>
                      <a:pt x="3378136" y="1852517"/>
                      <a:pt x="3164205" y="2400205"/>
                      <a:pt x="2709577" y="2675001"/>
                    </a:cubicBezTo>
                    <a:cubicBezTo>
                      <a:pt x="2380774" y="2873693"/>
                      <a:pt x="1980343" y="2898172"/>
                      <a:pt x="1599438" y="2948083"/>
                    </a:cubicBezTo>
                    <a:cubicBezTo>
                      <a:pt x="1283494" y="2989421"/>
                      <a:pt x="966406" y="3052953"/>
                      <a:pt x="679132" y="3190780"/>
                    </a:cubicBezTo>
                    <a:cubicBezTo>
                      <a:pt x="391858" y="3328607"/>
                      <a:pt x="134493" y="3547491"/>
                      <a:pt x="0" y="3836384"/>
                    </a:cubicBezTo>
                  </a:path>
                </a:pathLst>
              </a:custGeom>
              <a:noFill/>
              <a:ln w="9525" cap="flat">
                <a:solidFill>
                  <a:srgbClr val="000000"/>
                </a:solidFill>
                <a:prstDash val="solid"/>
                <a:miter/>
              </a:ln>
            </p:spPr>
            <p:txBody>
              <a:bodyPr rtlCol="0" anchor="ctr"/>
              <a:lstStyle/>
              <a:p>
                <a:endParaRPr lang="en-CA"/>
              </a:p>
            </p:txBody>
          </p:sp>
        </p:grpSp>
      </p:grpSp>
      <p:sp>
        <p:nvSpPr>
          <p:cNvPr id="4" name="Freeform: Shape 3">
            <a:extLst>
              <a:ext uri="{FF2B5EF4-FFF2-40B4-BE49-F238E27FC236}">
                <a16:creationId xmlns:a16="http://schemas.microsoft.com/office/drawing/2014/main" id="{9FEC62B7-99C2-50A5-8029-8B21B98CD31C}"/>
              </a:ext>
            </a:extLst>
          </p:cNvPr>
          <p:cNvSpPr/>
          <p:nvPr userDrawn="1"/>
        </p:nvSpPr>
        <p:spPr>
          <a:xfrm flipH="1">
            <a:off x="0" y="5064453"/>
            <a:ext cx="1856602" cy="1793547"/>
          </a:xfrm>
          <a:custGeom>
            <a:avLst/>
            <a:gdLst>
              <a:gd name="connsiteX0" fmla="*/ 3971258 w 3971258"/>
              <a:gd name="connsiteY0" fmla="*/ 0 h 3836384"/>
              <a:gd name="connsiteX1" fmla="*/ 3587591 w 3971258"/>
              <a:gd name="connsiteY1" fmla="*/ 607124 h 3836384"/>
              <a:gd name="connsiteX2" fmla="*/ 3463481 w 3971258"/>
              <a:gd name="connsiteY2" fmla="*/ 1328166 h 3836384"/>
              <a:gd name="connsiteX3" fmla="*/ 2709577 w 3971258"/>
              <a:gd name="connsiteY3" fmla="*/ 2675001 h 3836384"/>
              <a:gd name="connsiteX4" fmla="*/ 1599438 w 3971258"/>
              <a:gd name="connsiteY4" fmla="*/ 2948083 h 3836384"/>
              <a:gd name="connsiteX5" fmla="*/ 679132 w 3971258"/>
              <a:gd name="connsiteY5" fmla="*/ 3190780 h 3836384"/>
              <a:gd name="connsiteX6" fmla="*/ 0 w 3971258"/>
              <a:gd name="connsiteY6" fmla="*/ 3836384 h 383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1258" h="3836384">
                <a:moveTo>
                  <a:pt x="3971258" y="0"/>
                </a:moveTo>
                <a:cubicBezTo>
                  <a:pt x="3772948" y="142304"/>
                  <a:pt x="3653504" y="372142"/>
                  <a:pt x="3587591" y="607124"/>
                </a:cubicBezTo>
                <a:cubicBezTo>
                  <a:pt x="3521678" y="842105"/>
                  <a:pt x="3502628" y="1087279"/>
                  <a:pt x="3463481" y="1328166"/>
                </a:cubicBezTo>
                <a:cubicBezTo>
                  <a:pt x="3378136" y="1852517"/>
                  <a:pt x="3164205" y="2400205"/>
                  <a:pt x="2709577" y="2675001"/>
                </a:cubicBezTo>
                <a:cubicBezTo>
                  <a:pt x="2380774" y="2873693"/>
                  <a:pt x="1980343" y="2898172"/>
                  <a:pt x="1599438" y="2948083"/>
                </a:cubicBezTo>
                <a:cubicBezTo>
                  <a:pt x="1283494" y="2989421"/>
                  <a:pt x="966406" y="3052953"/>
                  <a:pt x="679132" y="3190780"/>
                </a:cubicBezTo>
                <a:cubicBezTo>
                  <a:pt x="391858" y="3328607"/>
                  <a:pt x="134493" y="3547491"/>
                  <a:pt x="0" y="3836384"/>
                </a:cubicBezTo>
              </a:path>
            </a:pathLst>
          </a:custGeom>
          <a:noFill/>
          <a:ln w="9525" cap="flat">
            <a:solidFill>
              <a:srgbClr val="000000"/>
            </a:solidFill>
            <a:prstDash val="solid"/>
            <a:miter/>
          </a:ln>
        </p:spPr>
        <p:txBody>
          <a:bodyPr rtlCol="0" anchor="ctr"/>
          <a:lstStyle/>
          <a:p>
            <a:endParaRPr lang="en-CA"/>
          </a:p>
        </p:txBody>
      </p:sp>
      <p:sp>
        <p:nvSpPr>
          <p:cNvPr id="5" name="Freeform: Shape 4">
            <a:extLst>
              <a:ext uri="{FF2B5EF4-FFF2-40B4-BE49-F238E27FC236}">
                <a16:creationId xmlns:a16="http://schemas.microsoft.com/office/drawing/2014/main" id="{382BFC26-5D75-B4A8-AB60-3B2D1743FF7B}"/>
              </a:ext>
            </a:extLst>
          </p:cNvPr>
          <p:cNvSpPr/>
          <p:nvPr userDrawn="1"/>
        </p:nvSpPr>
        <p:spPr>
          <a:xfrm flipH="1">
            <a:off x="10489374" y="0"/>
            <a:ext cx="1702625" cy="1317171"/>
          </a:xfrm>
          <a:custGeom>
            <a:avLst/>
            <a:gdLst>
              <a:gd name="connsiteX0" fmla="*/ 3955352 w 3955351"/>
              <a:gd name="connsiteY0" fmla="*/ 0 h 3059906"/>
              <a:gd name="connsiteX1" fmla="*/ 3828098 w 3955351"/>
              <a:gd name="connsiteY1" fmla="*/ 555117 h 3059906"/>
              <a:gd name="connsiteX2" fmla="*/ 3253073 w 3955351"/>
              <a:gd name="connsiteY2" fmla="*/ 896398 h 3059906"/>
              <a:gd name="connsiteX3" fmla="*/ 2583371 w 3955351"/>
              <a:gd name="connsiteY3" fmla="*/ 1040702 h 3059906"/>
              <a:gd name="connsiteX4" fmla="*/ 1812608 w 3955351"/>
              <a:gd name="connsiteY4" fmla="*/ 1637538 h 3059906"/>
              <a:gd name="connsiteX5" fmla="*/ 1181386 w 3955351"/>
              <a:gd name="connsiteY5" fmla="*/ 2394395 h 3059906"/>
              <a:gd name="connsiteX6" fmla="*/ 0 w 3955351"/>
              <a:gd name="connsiteY6" fmla="*/ 3059906 h 305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351" h="3059906">
                <a:moveTo>
                  <a:pt x="3955352" y="0"/>
                </a:moveTo>
                <a:cubicBezTo>
                  <a:pt x="3947255" y="192024"/>
                  <a:pt x="3932492" y="393668"/>
                  <a:pt x="3828098" y="555117"/>
                </a:cubicBezTo>
                <a:cubicBezTo>
                  <a:pt x="3703987" y="747141"/>
                  <a:pt x="3475958" y="845344"/>
                  <a:pt x="3253073" y="896398"/>
                </a:cubicBezTo>
                <a:cubicBezTo>
                  <a:pt x="3030188" y="947452"/>
                  <a:pt x="2798255" y="962597"/>
                  <a:pt x="2583371" y="1040702"/>
                </a:cubicBezTo>
                <a:cubicBezTo>
                  <a:pt x="2274475" y="1153001"/>
                  <a:pt x="2025110" y="1386745"/>
                  <a:pt x="1812608" y="1637538"/>
                </a:cubicBezTo>
                <a:cubicBezTo>
                  <a:pt x="1600105" y="1888331"/>
                  <a:pt x="1414463" y="2162651"/>
                  <a:pt x="1181386" y="2394395"/>
                </a:cubicBezTo>
                <a:cubicBezTo>
                  <a:pt x="857060" y="2717006"/>
                  <a:pt x="444056" y="2949607"/>
                  <a:pt x="0" y="3059906"/>
                </a:cubicBezTo>
              </a:path>
            </a:pathLst>
          </a:custGeom>
          <a:noFill/>
          <a:ln w="9525" cap="flat">
            <a:solidFill>
              <a:srgbClr val="000000"/>
            </a:solidFill>
            <a:prstDash val="solid"/>
            <a:miter/>
          </a:ln>
        </p:spPr>
        <p:txBody>
          <a:bodyPr rtlCol="0" anchor="ctr"/>
          <a:lstStyle/>
          <a:p>
            <a:endParaRPr lang="en-CA"/>
          </a:p>
        </p:txBody>
      </p:sp>
    </p:spTree>
    <p:extLst>
      <p:ext uri="{BB962C8B-B14F-4D97-AF65-F5344CB8AC3E}">
        <p14:creationId xmlns:p14="http://schemas.microsoft.com/office/powerpoint/2010/main" val="1329864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EC015F1-974A-01D4-6041-E2341988F49E}"/>
              </a:ext>
            </a:extLst>
          </p:cNvPr>
          <p:cNvSpPr>
            <a:spLocks noGrp="1"/>
          </p:cNvSpPr>
          <p:nvPr>
            <p:ph idx="1"/>
          </p:nvPr>
        </p:nvSpPr>
        <p:spPr>
          <a:xfrm>
            <a:off x="253103" y="1233488"/>
            <a:ext cx="11693331" cy="525938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3/23/2025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20574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99DC-A895-3E5F-926B-FD1390C746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2DB7A2-961A-408D-76E7-237B7569324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382FAC0E-10B6-BCC1-6AE0-1AC1A05FC012}"/>
              </a:ext>
            </a:extLst>
          </p:cNvPr>
          <p:cNvSpPr>
            <a:spLocks noGrp="1"/>
          </p:cNvSpPr>
          <p:nvPr>
            <p:ph type="dt" sz="half" idx="10"/>
          </p:nvPr>
        </p:nvSpPr>
        <p:spPr/>
        <p:txBody>
          <a:bodyPr/>
          <a:lstStyle/>
          <a:p>
            <a:fld id="{C53A679B-6AF2-4A83-8E31-BDE7D1D00A4C}" type="datetime1">
              <a:rPr lang="en-US" smtClean="0"/>
              <a:t>3/23/2025</a:t>
            </a:fld>
            <a:endParaRPr lang="en-IN" dirty="0"/>
          </a:p>
        </p:txBody>
      </p:sp>
      <p:sp>
        <p:nvSpPr>
          <p:cNvPr id="11" name="Footer Placeholder 10">
            <a:extLst>
              <a:ext uri="{FF2B5EF4-FFF2-40B4-BE49-F238E27FC236}">
                <a16:creationId xmlns:a16="http://schemas.microsoft.com/office/drawing/2014/main" id="{381E8148-7361-7382-5F2B-537153F5242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0B987F74-CAD0-26F5-529B-CCFC993F845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7924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8120C-C127-B35E-8645-C849248F1CAB}"/>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C5AFFE5-4D26-855C-E8E8-D64346F9AB4E}"/>
              </a:ext>
            </a:extLst>
          </p:cNvPr>
          <p:cNvSpPr>
            <a:spLocks noGrp="1"/>
          </p:cNvSpPr>
          <p:nvPr>
            <p:ph sz="half" idx="1"/>
          </p:nvPr>
        </p:nvSpPr>
        <p:spPr>
          <a:xfrm>
            <a:off x="253104" y="953311"/>
            <a:ext cx="5766696" cy="547667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070740-258E-BC0C-237D-9E1E1DA2D878}"/>
              </a:ext>
            </a:extLst>
          </p:cNvPr>
          <p:cNvSpPr>
            <a:spLocks noGrp="1"/>
          </p:cNvSpPr>
          <p:nvPr>
            <p:ph sz="half" idx="2"/>
          </p:nvPr>
        </p:nvSpPr>
        <p:spPr>
          <a:xfrm>
            <a:off x="6172200" y="953311"/>
            <a:ext cx="5774236" cy="54766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350765E8-3089-3CD2-1B6E-C341802CD7E2}"/>
              </a:ext>
            </a:extLst>
          </p:cNvPr>
          <p:cNvSpPr>
            <a:spLocks noGrp="1"/>
          </p:cNvSpPr>
          <p:nvPr>
            <p:ph type="dt" sz="half" idx="10"/>
          </p:nvPr>
        </p:nvSpPr>
        <p:spPr/>
        <p:txBody>
          <a:bodyPr/>
          <a:lstStyle/>
          <a:p>
            <a:fld id="{90E8F0F7-8CDD-4FF2-81DE-DEE9B27A4271}" type="datetime1">
              <a:rPr lang="en-US" smtClean="0"/>
              <a:t>3/23/2025</a:t>
            </a:fld>
            <a:endParaRPr lang="en-IN" dirty="0"/>
          </a:p>
        </p:txBody>
      </p:sp>
      <p:sp>
        <p:nvSpPr>
          <p:cNvPr id="12" name="Footer Placeholder 11">
            <a:extLst>
              <a:ext uri="{FF2B5EF4-FFF2-40B4-BE49-F238E27FC236}">
                <a16:creationId xmlns:a16="http://schemas.microsoft.com/office/drawing/2014/main" id="{C7A198CB-EF48-8FD4-50C5-1512DFEEB43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8E0B2E7A-4511-A41A-84DE-CCCD225C20E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967143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CB0C-3D0E-FEDA-8206-FE1738FAC1F2}"/>
              </a:ext>
            </a:extLst>
          </p:cNvPr>
          <p:cNvSpPr>
            <a:spLocks noGrp="1"/>
          </p:cNvSpPr>
          <p:nvPr>
            <p:ph type="title"/>
          </p:nvPr>
        </p:nvSpPr>
        <p:spPr>
          <a:xfrm>
            <a:off x="253104" y="436273"/>
            <a:ext cx="11693332" cy="720726"/>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FEF8EF-6BFD-A219-E48A-7244138F4691}"/>
              </a:ext>
            </a:extLst>
          </p:cNvPr>
          <p:cNvSpPr>
            <a:spLocks noGrp="1"/>
          </p:cNvSpPr>
          <p:nvPr>
            <p:ph type="body" idx="1"/>
          </p:nvPr>
        </p:nvSpPr>
        <p:spPr>
          <a:xfrm>
            <a:off x="253104" y="1244505"/>
            <a:ext cx="5745938"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8830FFD-93C7-9890-65E9-3250640D89AD}"/>
              </a:ext>
            </a:extLst>
          </p:cNvPr>
          <p:cNvSpPr>
            <a:spLocks noGrp="1"/>
          </p:cNvSpPr>
          <p:nvPr>
            <p:ph sz="half" idx="2"/>
          </p:nvPr>
        </p:nvSpPr>
        <p:spPr>
          <a:xfrm>
            <a:off x="253104" y="1756042"/>
            <a:ext cx="5745938"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27B981-92A7-FC06-EDCC-689D5A3E89CF}"/>
              </a:ext>
            </a:extLst>
          </p:cNvPr>
          <p:cNvSpPr>
            <a:spLocks noGrp="1"/>
          </p:cNvSpPr>
          <p:nvPr>
            <p:ph type="body" sz="quarter" idx="3"/>
          </p:nvPr>
        </p:nvSpPr>
        <p:spPr>
          <a:xfrm>
            <a:off x="6172200" y="1244505"/>
            <a:ext cx="5774236"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78F085-E2D6-32A5-0024-D896A38C840F}"/>
              </a:ext>
            </a:extLst>
          </p:cNvPr>
          <p:cNvSpPr>
            <a:spLocks noGrp="1"/>
          </p:cNvSpPr>
          <p:nvPr>
            <p:ph sz="quarter" idx="4"/>
          </p:nvPr>
        </p:nvSpPr>
        <p:spPr>
          <a:xfrm>
            <a:off x="6172200" y="1756042"/>
            <a:ext cx="5774236"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74A237CB-1BFB-0A32-2DC6-4C572E781F36}"/>
              </a:ext>
            </a:extLst>
          </p:cNvPr>
          <p:cNvSpPr>
            <a:spLocks noGrp="1"/>
          </p:cNvSpPr>
          <p:nvPr>
            <p:ph type="dt" sz="half" idx="10"/>
          </p:nvPr>
        </p:nvSpPr>
        <p:spPr/>
        <p:txBody>
          <a:bodyPr/>
          <a:lstStyle/>
          <a:p>
            <a:fld id="{B6EB81CF-F981-4AA4-8A7C-53AD32AD22DF}" type="datetime1">
              <a:rPr lang="en-US" smtClean="0"/>
              <a:t>3/23/2025</a:t>
            </a:fld>
            <a:endParaRPr lang="en-IN" dirty="0"/>
          </a:p>
        </p:txBody>
      </p:sp>
      <p:sp>
        <p:nvSpPr>
          <p:cNvPr id="14" name="Footer Placeholder 13">
            <a:extLst>
              <a:ext uri="{FF2B5EF4-FFF2-40B4-BE49-F238E27FC236}">
                <a16:creationId xmlns:a16="http://schemas.microsoft.com/office/drawing/2014/main" id="{07835E8F-EA56-F963-8ED0-5436DB227A3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5" name="Slide Number Placeholder 14">
            <a:extLst>
              <a:ext uri="{FF2B5EF4-FFF2-40B4-BE49-F238E27FC236}">
                <a16:creationId xmlns:a16="http://schemas.microsoft.com/office/drawing/2014/main" id="{B56F5C24-CEA1-8F2A-F958-175F7193B9D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6369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596251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E4E7432A-613D-44CB-AB90-1BEC3CE2E620}"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0" y="2578568"/>
            <a:ext cx="12192000" cy="1904213"/>
          </a:xfrm>
        </p:spPr>
        <p:txBody>
          <a:bodyPr/>
          <a:lstStyle/>
          <a:p>
            <a:endParaRPr lang="en-CA"/>
          </a:p>
        </p:txBody>
      </p:sp>
    </p:spTree>
    <p:extLst>
      <p:ext uri="{BB962C8B-B14F-4D97-AF65-F5344CB8AC3E}">
        <p14:creationId xmlns:p14="http://schemas.microsoft.com/office/powerpoint/2010/main" val="12711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4725492" y="2503375"/>
            <a:ext cx="2736000" cy="2736000"/>
          </a:xfrm>
          <a:prstGeom prst="ellipse">
            <a:avLst/>
          </a:prstGeom>
        </p:spPr>
        <p:txBody>
          <a:bodyPr/>
          <a:lstStyle/>
          <a:p>
            <a:endParaRPr lang="en-CA"/>
          </a:p>
        </p:txBody>
      </p:sp>
    </p:spTree>
    <p:extLst>
      <p:ext uri="{BB962C8B-B14F-4D97-AF65-F5344CB8AC3E}">
        <p14:creationId xmlns:p14="http://schemas.microsoft.com/office/powerpoint/2010/main" val="1998047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0696" y="368300"/>
            <a:ext cx="5715304" cy="1282925"/>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12680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5710201" cy="94488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A3240DB7-FE2C-419E-8BFA-5D5C75D2AD60}"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314051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6820544" cy="944880"/>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244B9185-349F-4176-960C-EF1CEDF9CF01}"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7565570" y="0"/>
            <a:ext cx="4626429" cy="6858000"/>
          </a:xfrm>
          <a:prstGeom prst="rect">
            <a:avLst/>
          </a:prstGeom>
        </p:spPr>
        <p:txBody>
          <a:bodyPr wrap="square">
            <a:noAutofit/>
          </a:bodyPr>
          <a:lstStyle/>
          <a:p>
            <a:endParaRPr lang="en-CA"/>
          </a:p>
        </p:txBody>
      </p:sp>
    </p:spTree>
    <p:extLst>
      <p:ext uri="{BB962C8B-B14F-4D97-AF65-F5344CB8AC3E}">
        <p14:creationId xmlns:p14="http://schemas.microsoft.com/office/powerpoint/2010/main" val="298168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11403430" cy="94488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6798426" y="522514"/>
            <a:ext cx="4675117" cy="4474029"/>
          </a:xfrm>
          <a:prstGeom prst="roundRect">
            <a:avLst>
              <a:gd name="adj" fmla="val 16424"/>
            </a:avLst>
          </a:prstGeom>
        </p:spPr>
        <p:txBody>
          <a:bodyPr wrap="square">
            <a:noAutofit/>
          </a:bodyPr>
          <a:lstStyle/>
          <a:p>
            <a:endParaRPr lang="en-CA"/>
          </a:p>
        </p:txBody>
      </p:sp>
    </p:spTree>
    <p:extLst>
      <p:ext uri="{BB962C8B-B14F-4D97-AF65-F5344CB8AC3E}">
        <p14:creationId xmlns:p14="http://schemas.microsoft.com/office/powerpoint/2010/main" val="1844868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332F98B-E942-4B37-A12A-58051824C9B6}" type="datetime1">
              <a:rPr lang="en-US" smtClean="0"/>
              <a:t>3/23/2025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67246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6A1BEBB-20A7-46F0-AA87-578E39C83712}" type="datetime1">
              <a:rPr lang="en-US" smtClean="0"/>
              <a:t>3/23/2025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3" name="Picture Placeholder 2">
            <a:extLst>
              <a:ext uri="{FF2B5EF4-FFF2-40B4-BE49-F238E27FC236}">
                <a16:creationId xmlns:a16="http://schemas.microsoft.com/office/drawing/2014/main" id="{460E853F-2544-EEF4-2E77-721A5DF3277C}"/>
              </a:ext>
            </a:extLst>
          </p:cNvPr>
          <p:cNvSpPr>
            <a:spLocks noGrp="1"/>
          </p:cNvSpPr>
          <p:nvPr>
            <p:ph type="pic" sz="quarter" idx="13"/>
          </p:nvPr>
        </p:nvSpPr>
        <p:spPr>
          <a:xfrm>
            <a:off x="6798426" y="368299"/>
            <a:ext cx="4900729" cy="5975939"/>
          </a:xfrm>
        </p:spPr>
        <p:txBody>
          <a:bodyPr/>
          <a:lstStyle/>
          <a:p>
            <a:endParaRPr lang="en-CA"/>
          </a:p>
        </p:txBody>
      </p:sp>
    </p:spTree>
    <p:extLst>
      <p:ext uri="{BB962C8B-B14F-4D97-AF65-F5344CB8AC3E}">
        <p14:creationId xmlns:p14="http://schemas.microsoft.com/office/powerpoint/2010/main" val="735963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FCAD4AF7-12FA-415C-8F9E-B6534A2B0E57}" type="datetime1">
              <a:rPr lang="en-US" smtClean="0"/>
              <a:t>3/23/2025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173225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67F8-BE57-86BD-012C-10939C146CD5}"/>
              </a:ext>
            </a:extLst>
          </p:cNvPr>
          <p:cNvSpPr>
            <a:spLocks noGrp="1"/>
          </p:cNvSpPr>
          <p:nvPr>
            <p:ph type="title"/>
          </p:nvPr>
        </p:nvSpPr>
        <p:spPr>
          <a:xfrm>
            <a:off x="253104" y="152400"/>
            <a:ext cx="4518921" cy="1832043"/>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422FD69-7898-2CEC-4367-DD313425D4A9}"/>
              </a:ext>
            </a:extLst>
          </p:cNvPr>
          <p:cNvSpPr>
            <a:spLocks noGrp="1"/>
          </p:cNvSpPr>
          <p:nvPr>
            <p:ph idx="1"/>
          </p:nvPr>
        </p:nvSpPr>
        <p:spPr>
          <a:xfrm>
            <a:off x="4893013" y="152400"/>
            <a:ext cx="7053423" cy="624839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BCC4C49-50FB-72CF-A5A1-0900ECFE70A2}"/>
              </a:ext>
            </a:extLst>
          </p:cNvPr>
          <p:cNvSpPr>
            <a:spLocks noGrp="1"/>
          </p:cNvSpPr>
          <p:nvPr>
            <p:ph type="body" sz="half" idx="2"/>
          </p:nvPr>
        </p:nvSpPr>
        <p:spPr>
          <a:xfrm>
            <a:off x="253104" y="2057400"/>
            <a:ext cx="4518921" cy="43434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77901EF5-F8A0-9301-D368-4733F351DD48}"/>
              </a:ext>
            </a:extLst>
          </p:cNvPr>
          <p:cNvSpPr>
            <a:spLocks noGrp="1"/>
          </p:cNvSpPr>
          <p:nvPr>
            <p:ph type="dt" sz="half" idx="10"/>
          </p:nvPr>
        </p:nvSpPr>
        <p:spPr/>
        <p:txBody>
          <a:bodyPr/>
          <a:lstStyle/>
          <a:p>
            <a:fld id="{E1A3270C-54AA-4149-BAA4-D0936AD4173D}" type="datetime1">
              <a:rPr lang="en-US" smtClean="0"/>
              <a:t>3/23/2025</a:t>
            </a:fld>
            <a:endParaRPr lang="en-IN" dirty="0"/>
          </a:p>
        </p:txBody>
      </p:sp>
      <p:sp>
        <p:nvSpPr>
          <p:cNvPr id="12" name="Footer Placeholder 11">
            <a:extLst>
              <a:ext uri="{FF2B5EF4-FFF2-40B4-BE49-F238E27FC236}">
                <a16:creationId xmlns:a16="http://schemas.microsoft.com/office/drawing/2014/main" id="{E8F78A86-1A5A-1031-56D2-40D6B41D0CF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48F077-73FB-C0AB-7BB3-FF1088C7210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9018352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C455-FD94-1FF0-0B39-EC4297E7D50F}"/>
              </a:ext>
            </a:extLst>
          </p:cNvPr>
          <p:cNvSpPr>
            <a:spLocks noGrp="1"/>
          </p:cNvSpPr>
          <p:nvPr>
            <p:ph type="title"/>
          </p:nvPr>
        </p:nvSpPr>
        <p:spPr>
          <a:xfrm>
            <a:off x="253104" y="152400"/>
            <a:ext cx="4518921" cy="1827219"/>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30827C-6800-EF61-D1C2-49F188EC34E0}"/>
              </a:ext>
            </a:extLst>
          </p:cNvPr>
          <p:cNvSpPr>
            <a:spLocks noGrp="1"/>
          </p:cNvSpPr>
          <p:nvPr>
            <p:ph type="pic" idx="1"/>
          </p:nvPr>
        </p:nvSpPr>
        <p:spPr>
          <a:xfrm>
            <a:off x="4863830" y="152400"/>
            <a:ext cx="7082606" cy="63067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4D69A3-B4D6-23DA-2ACA-D61FB81FE5E8}"/>
              </a:ext>
            </a:extLst>
          </p:cNvPr>
          <p:cNvSpPr>
            <a:spLocks noGrp="1"/>
          </p:cNvSpPr>
          <p:nvPr>
            <p:ph type="body" sz="half" idx="2"/>
          </p:nvPr>
        </p:nvSpPr>
        <p:spPr>
          <a:xfrm>
            <a:off x="253104" y="2057399"/>
            <a:ext cx="4518921" cy="440176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803C2BD7-BC02-8DC8-5A77-29DCBE972936}"/>
              </a:ext>
            </a:extLst>
          </p:cNvPr>
          <p:cNvSpPr>
            <a:spLocks noGrp="1"/>
          </p:cNvSpPr>
          <p:nvPr>
            <p:ph type="dt" sz="half" idx="10"/>
          </p:nvPr>
        </p:nvSpPr>
        <p:spPr/>
        <p:txBody>
          <a:bodyPr/>
          <a:lstStyle/>
          <a:p>
            <a:fld id="{EAD85969-BB0A-4E3C-A5D3-A236E39C3CC0}" type="datetime1">
              <a:rPr lang="en-US" smtClean="0"/>
              <a:t>3/23/2025</a:t>
            </a:fld>
            <a:endParaRPr lang="en-IN" dirty="0"/>
          </a:p>
        </p:txBody>
      </p:sp>
      <p:sp>
        <p:nvSpPr>
          <p:cNvPr id="12" name="Footer Placeholder 11">
            <a:extLst>
              <a:ext uri="{FF2B5EF4-FFF2-40B4-BE49-F238E27FC236}">
                <a16:creationId xmlns:a16="http://schemas.microsoft.com/office/drawing/2014/main" id="{34BF8C3F-3431-EE2E-E054-387F1C52142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FDAA60-2463-4B57-4A0C-E426A56EDB6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7984413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C79-766F-C764-579D-464DE41B4098}"/>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79E1ED-A5A7-DC84-23BE-C1CEFB1204DB}"/>
              </a:ext>
            </a:extLst>
          </p:cNvPr>
          <p:cNvSpPr>
            <a:spLocks noGrp="1"/>
          </p:cNvSpPr>
          <p:nvPr>
            <p:ph type="body" orient="vert" idx="1"/>
          </p:nvPr>
        </p:nvSpPr>
        <p:spPr>
          <a:xfrm>
            <a:off x="253105" y="963038"/>
            <a:ext cx="11693330" cy="549612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4EC9452B-E650-DF8F-81CF-702DB24CACBF}"/>
              </a:ext>
            </a:extLst>
          </p:cNvPr>
          <p:cNvSpPr>
            <a:spLocks noGrp="1"/>
          </p:cNvSpPr>
          <p:nvPr>
            <p:ph type="dt" sz="half" idx="10"/>
          </p:nvPr>
        </p:nvSpPr>
        <p:spPr/>
        <p:txBody>
          <a:bodyPr/>
          <a:lstStyle/>
          <a:p>
            <a:fld id="{8B37C564-7E4D-4D55-8BEB-ADCD26EAE313}" type="datetime1">
              <a:rPr lang="en-US" smtClean="0"/>
              <a:t>3/23/2025</a:t>
            </a:fld>
            <a:endParaRPr lang="en-IN" dirty="0"/>
          </a:p>
        </p:txBody>
      </p:sp>
      <p:sp>
        <p:nvSpPr>
          <p:cNvPr id="11" name="Footer Placeholder 10">
            <a:extLst>
              <a:ext uri="{FF2B5EF4-FFF2-40B4-BE49-F238E27FC236}">
                <a16:creationId xmlns:a16="http://schemas.microsoft.com/office/drawing/2014/main" id="{E7513F4E-34C6-D556-8BF2-222B7936F98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AFF802FB-4925-D514-E62E-3AA1A5C30F1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678352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91AA6-9F1E-6958-3196-6F27D467128B}"/>
              </a:ext>
            </a:extLst>
          </p:cNvPr>
          <p:cNvSpPr>
            <a:spLocks noGrp="1"/>
          </p:cNvSpPr>
          <p:nvPr>
            <p:ph type="title" orient="vert"/>
          </p:nvPr>
        </p:nvSpPr>
        <p:spPr>
          <a:xfrm>
            <a:off x="10593420" y="152400"/>
            <a:ext cx="1353015" cy="6287311"/>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033856-232C-636F-E19C-C0671F64D264}"/>
              </a:ext>
            </a:extLst>
          </p:cNvPr>
          <p:cNvSpPr>
            <a:spLocks noGrp="1"/>
          </p:cNvSpPr>
          <p:nvPr>
            <p:ph type="body" orient="vert" idx="1"/>
          </p:nvPr>
        </p:nvSpPr>
        <p:spPr>
          <a:xfrm>
            <a:off x="253103" y="152400"/>
            <a:ext cx="10223585" cy="62873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BFD43377-ECC9-A1C8-25D8-6715B9ADD388}"/>
              </a:ext>
            </a:extLst>
          </p:cNvPr>
          <p:cNvSpPr>
            <a:spLocks noGrp="1"/>
          </p:cNvSpPr>
          <p:nvPr>
            <p:ph type="dt" sz="half" idx="10"/>
          </p:nvPr>
        </p:nvSpPr>
        <p:spPr/>
        <p:txBody>
          <a:bodyPr/>
          <a:lstStyle/>
          <a:p>
            <a:fld id="{41A9AC1D-D818-4FD0-AD84-CF8A83D85C47}" type="datetime1">
              <a:rPr lang="en-US" smtClean="0"/>
              <a:t>3/23/2025</a:t>
            </a:fld>
            <a:endParaRPr lang="en-IN" dirty="0"/>
          </a:p>
        </p:txBody>
      </p:sp>
      <p:sp>
        <p:nvSpPr>
          <p:cNvPr id="11" name="Footer Placeholder 10">
            <a:extLst>
              <a:ext uri="{FF2B5EF4-FFF2-40B4-BE49-F238E27FC236}">
                <a16:creationId xmlns:a16="http://schemas.microsoft.com/office/drawing/2014/main" id="{6DBD5E12-6F81-3129-D59E-75B1F4CF981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D1080B34-2F64-9B08-253F-9BFD62FD16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378836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4">
            <a:extLst>
              <a:ext uri="{FF2B5EF4-FFF2-40B4-BE49-F238E27FC236}">
                <a16:creationId xmlns:a16="http://schemas.microsoft.com/office/drawing/2014/main" id="{EDAABB97-5E1B-6477-F99A-81E2B671B7F7}"/>
              </a:ext>
            </a:extLst>
          </p:cNvPr>
          <p:cNvSpPr>
            <a:spLocks noGrp="1"/>
          </p:cNvSpPr>
          <p:nvPr>
            <p:ph type="pic" sz="quarter" idx="13"/>
          </p:nvPr>
        </p:nvSpPr>
        <p:spPr>
          <a:xfrm>
            <a:off x="402583" y="1634703"/>
            <a:ext cx="4426822" cy="4428000"/>
          </a:xfrm>
          <a:prstGeom prst="ellipse">
            <a:avLst/>
          </a:prstGeom>
        </p:spPr>
        <p:txBody>
          <a:bodyPr/>
          <a:lstStyle/>
          <a:p>
            <a:endParaRPr lang="en-CA"/>
          </a:p>
        </p:txBody>
      </p:sp>
    </p:spTree>
    <p:extLst>
      <p:ext uri="{BB962C8B-B14F-4D97-AF65-F5344CB8AC3E}">
        <p14:creationId xmlns:p14="http://schemas.microsoft.com/office/powerpoint/2010/main" val="594149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3/23/2025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4">
            <a:extLst>
              <a:ext uri="{FF2B5EF4-FFF2-40B4-BE49-F238E27FC236}">
                <a16:creationId xmlns:a16="http://schemas.microsoft.com/office/drawing/2014/main" id="{EDAABB97-5E1B-6477-F99A-81E2B671B7F7}"/>
              </a:ext>
            </a:extLst>
          </p:cNvPr>
          <p:cNvSpPr>
            <a:spLocks noGrp="1"/>
          </p:cNvSpPr>
          <p:nvPr>
            <p:ph type="pic" sz="quarter" idx="13"/>
          </p:nvPr>
        </p:nvSpPr>
        <p:spPr>
          <a:xfrm>
            <a:off x="7569557" y="368300"/>
            <a:ext cx="3577414" cy="3578367"/>
          </a:xfrm>
          <a:prstGeom prst="ellipse">
            <a:avLst/>
          </a:prstGeom>
        </p:spPr>
        <p:txBody>
          <a:bodyPr/>
          <a:lstStyle/>
          <a:p>
            <a:endParaRPr lang="en-CA" dirty="0"/>
          </a:p>
        </p:txBody>
      </p:sp>
    </p:spTree>
    <p:extLst>
      <p:ext uri="{BB962C8B-B14F-4D97-AF65-F5344CB8AC3E}">
        <p14:creationId xmlns:p14="http://schemas.microsoft.com/office/powerpoint/2010/main" val="2375326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6A1BEBB-20A7-46F0-AA87-578E39C83712}" type="datetime1">
              <a:rPr lang="en-US" smtClean="0"/>
              <a:t>3/23/2025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3" name="Picture Placeholder 2">
            <a:extLst>
              <a:ext uri="{FF2B5EF4-FFF2-40B4-BE49-F238E27FC236}">
                <a16:creationId xmlns:a16="http://schemas.microsoft.com/office/drawing/2014/main" id="{460E853F-2544-EEF4-2E77-721A5DF3277C}"/>
              </a:ext>
            </a:extLst>
          </p:cNvPr>
          <p:cNvSpPr>
            <a:spLocks noGrp="1"/>
          </p:cNvSpPr>
          <p:nvPr>
            <p:ph type="pic" sz="quarter" idx="13"/>
          </p:nvPr>
        </p:nvSpPr>
        <p:spPr>
          <a:xfrm>
            <a:off x="7831636" y="368299"/>
            <a:ext cx="4001135" cy="6168645"/>
          </a:xfrm>
        </p:spPr>
        <p:txBody>
          <a:bodyPr/>
          <a:lstStyle/>
          <a:p>
            <a:endParaRPr lang="en-CA"/>
          </a:p>
        </p:txBody>
      </p:sp>
      <p:sp>
        <p:nvSpPr>
          <p:cNvPr id="2" name="Title Placeholder 1">
            <a:extLst>
              <a:ext uri="{FF2B5EF4-FFF2-40B4-BE49-F238E27FC236}">
                <a16:creationId xmlns:a16="http://schemas.microsoft.com/office/drawing/2014/main" id="{2F330DAA-12BB-5F6D-8B5D-E2E2AF4CA8E1}"/>
              </a:ext>
            </a:extLst>
          </p:cNvPr>
          <p:cNvSpPr>
            <a:spLocks noGrp="1"/>
          </p:cNvSpPr>
          <p:nvPr>
            <p:ph type="title"/>
          </p:nvPr>
        </p:nvSpPr>
        <p:spPr>
          <a:xfrm>
            <a:off x="385799" y="368300"/>
            <a:ext cx="6820544" cy="792163"/>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Tree>
    <p:extLst>
      <p:ext uri="{BB962C8B-B14F-4D97-AF65-F5344CB8AC3E}">
        <p14:creationId xmlns:p14="http://schemas.microsoft.com/office/powerpoint/2010/main" val="1129135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A94DFA5-414E-8372-FC38-0F81C8BA3550}"/>
              </a:ext>
            </a:extLst>
          </p:cNvPr>
          <p:cNvSpPr>
            <a:spLocks noGrp="1"/>
          </p:cNvSpPr>
          <p:nvPr>
            <p:ph type="title"/>
          </p:nvPr>
        </p:nvSpPr>
        <p:spPr>
          <a:xfrm>
            <a:off x="253104" y="383066"/>
            <a:ext cx="11685793" cy="7563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8" name="Text Placeholder 2">
            <a:extLst>
              <a:ext uri="{FF2B5EF4-FFF2-40B4-BE49-F238E27FC236}">
                <a16:creationId xmlns:a16="http://schemas.microsoft.com/office/drawing/2014/main" id="{81707D1E-DD76-4BBF-4E10-BF55C10BB1A1}"/>
              </a:ext>
            </a:extLst>
          </p:cNvPr>
          <p:cNvSpPr>
            <a:spLocks noGrp="1"/>
          </p:cNvSpPr>
          <p:nvPr>
            <p:ph type="body" idx="1"/>
          </p:nvPr>
        </p:nvSpPr>
        <p:spPr>
          <a:xfrm>
            <a:off x="253105" y="1226246"/>
            <a:ext cx="11693332" cy="51842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Date Placeholder 2">
            <a:extLst>
              <a:ext uri="{FF2B5EF4-FFF2-40B4-BE49-F238E27FC236}">
                <a16:creationId xmlns:a16="http://schemas.microsoft.com/office/drawing/2014/main" id="{DC370E72-1EB6-7C33-CAB8-C22A18FCDA16}"/>
              </a:ext>
            </a:extLst>
          </p:cNvPr>
          <p:cNvSpPr>
            <a:spLocks noGrp="1"/>
          </p:cNvSpPr>
          <p:nvPr>
            <p:ph type="dt" sz="half" idx="2"/>
          </p:nvPr>
        </p:nvSpPr>
        <p:spPr>
          <a:xfrm>
            <a:off x="4055226" y="6536944"/>
            <a:ext cx="2743200" cy="271482"/>
          </a:xfrm>
          <a:prstGeom prst="rect">
            <a:avLst/>
          </a:prstGeom>
        </p:spPr>
        <p:txBody>
          <a:bodyPr/>
          <a:lstStyle>
            <a:lvl1pPr algn="ctr">
              <a:defRPr sz="900">
                <a:solidFill>
                  <a:schemeClr val="bg2">
                    <a:lumMod val="50000"/>
                  </a:schemeClr>
                </a:solidFill>
                <a:latin typeface="+mn-lt"/>
              </a:defRPr>
            </a:lvl1pPr>
          </a:lstStyle>
          <a:p>
            <a:fld id="{935C675C-8C4F-488C-B288-72ADD2D2C0F7}" type="datetime1">
              <a:rPr lang="en-US" smtClean="0"/>
              <a:t>3/23/2025</a:t>
            </a:fld>
            <a:endParaRPr lang="en-IN" dirty="0"/>
          </a:p>
        </p:txBody>
      </p:sp>
      <p:sp>
        <p:nvSpPr>
          <p:cNvPr id="10" name="Footer Placeholder 3">
            <a:extLst>
              <a:ext uri="{FF2B5EF4-FFF2-40B4-BE49-F238E27FC236}">
                <a16:creationId xmlns:a16="http://schemas.microsoft.com/office/drawing/2014/main" id="{95F5926E-1BDA-75A9-791B-6732F5F5B7F3}"/>
              </a:ext>
            </a:extLst>
          </p:cNvPr>
          <p:cNvSpPr>
            <a:spLocks noGrp="1"/>
          </p:cNvSpPr>
          <p:nvPr>
            <p:ph type="ftr" sz="quarter" idx="3"/>
          </p:nvPr>
        </p:nvSpPr>
        <p:spPr>
          <a:xfrm>
            <a:off x="7831636" y="6536944"/>
            <a:ext cx="4114800" cy="271482"/>
          </a:xfrm>
          <a:prstGeom prst="rect">
            <a:avLst/>
          </a:prstGeom>
        </p:spPr>
        <p:txBody>
          <a:bodyPr/>
          <a:lstStyle>
            <a:lvl1pPr algn="r">
              <a:defRPr sz="900">
                <a:solidFill>
                  <a:schemeClr val="bg2">
                    <a:lumMod val="50000"/>
                  </a:schemeClr>
                </a:solidFill>
                <a:latin typeface="+mn-lt"/>
              </a:defRPr>
            </a:lvl1pPr>
          </a:lstStyle>
          <a:p>
            <a:r>
              <a:rPr lang="en-US"/>
              <a:t>www.yourwebsite.com</a:t>
            </a:r>
            <a:endParaRPr lang="en-US" dirty="0"/>
          </a:p>
        </p:txBody>
      </p:sp>
      <p:sp>
        <p:nvSpPr>
          <p:cNvPr id="11" name="Slide Number Placeholder 4">
            <a:extLst>
              <a:ext uri="{FF2B5EF4-FFF2-40B4-BE49-F238E27FC236}">
                <a16:creationId xmlns:a16="http://schemas.microsoft.com/office/drawing/2014/main" id="{10AD02DE-E766-6B48-0DC9-52AE86EC676F}"/>
              </a:ext>
            </a:extLst>
          </p:cNvPr>
          <p:cNvSpPr>
            <a:spLocks noGrp="1"/>
          </p:cNvSpPr>
          <p:nvPr>
            <p:ph type="sldNum" sz="quarter" idx="4"/>
          </p:nvPr>
        </p:nvSpPr>
        <p:spPr>
          <a:xfrm>
            <a:off x="253104" y="6536944"/>
            <a:ext cx="2743200" cy="271482"/>
          </a:xfrm>
          <a:prstGeom prst="rect">
            <a:avLst/>
          </a:prstGeom>
        </p:spPr>
        <p:txBody>
          <a:bodyPr/>
          <a:lstStyle>
            <a:lvl1pPr algn="l">
              <a:defRPr sz="900">
                <a:solidFill>
                  <a:schemeClr val="bg2">
                    <a:lumMod val="50000"/>
                  </a:schemeClr>
                </a:solidFill>
                <a:latin typeface="+mn-lt"/>
              </a:defRPr>
            </a:lvl1pPr>
          </a:lstStyle>
          <a:p>
            <a:r>
              <a:rPr lang="en-US"/>
              <a:t>Slide </a:t>
            </a:r>
            <a:fld id="{6CB62808-88BB-4E82-9200-19DAFECDBB5A}" type="slidenum">
              <a:rPr lang="en-IN" smtClean="0"/>
              <a:pPr/>
              <a:t>‹#›</a:t>
            </a:fld>
            <a:endParaRPr lang="en-IN" dirty="0"/>
          </a:p>
        </p:txBody>
      </p:sp>
      <p:grpSp>
        <p:nvGrpSpPr>
          <p:cNvPr id="3" name="Group 2">
            <a:extLst>
              <a:ext uri="{FF2B5EF4-FFF2-40B4-BE49-F238E27FC236}">
                <a16:creationId xmlns:a16="http://schemas.microsoft.com/office/drawing/2014/main" id="{1B2E5517-F27C-348B-8D47-E2B516931128}"/>
              </a:ext>
            </a:extLst>
          </p:cNvPr>
          <p:cNvGrpSpPr/>
          <p:nvPr/>
        </p:nvGrpSpPr>
        <p:grpSpPr>
          <a:xfrm flipH="1">
            <a:off x="10386161" y="0"/>
            <a:ext cx="1805838" cy="1317171"/>
            <a:chOff x="693683" y="718534"/>
            <a:chExt cx="3943479" cy="2876357"/>
          </a:xfrm>
        </p:grpSpPr>
        <p:sp>
          <p:nvSpPr>
            <p:cNvPr id="13" name="Freeform: Shape 12">
              <a:extLst>
                <a:ext uri="{FF2B5EF4-FFF2-40B4-BE49-F238E27FC236}">
                  <a16:creationId xmlns:a16="http://schemas.microsoft.com/office/drawing/2014/main" id="{205B2ACD-84CE-16D6-7668-B692998AF9A5}"/>
                </a:ext>
              </a:extLst>
            </p:cNvPr>
            <p:cNvSpPr/>
            <p:nvPr/>
          </p:nvSpPr>
          <p:spPr>
            <a:xfrm>
              <a:off x="693683" y="718535"/>
              <a:ext cx="3943479" cy="2656071"/>
            </a:xfrm>
            <a:custGeom>
              <a:avLst/>
              <a:gdLst>
                <a:gd name="connsiteX0" fmla="*/ 0 w 3943479"/>
                <a:gd name="connsiteY0" fmla="*/ 0 h 2656071"/>
                <a:gd name="connsiteX1" fmla="*/ 3909679 w 3943479"/>
                <a:gd name="connsiteY1" fmla="*/ 0 h 2656071"/>
                <a:gd name="connsiteX2" fmla="*/ 3922181 w 3943479"/>
                <a:gd name="connsiteY2" fmla="*/ 54817 h 2656071"/>
                <a:gd name="connsiteX3" fmla="*/ 3940571 w 3943479"/>
                <a:gd name="connsiteY3" fmla="*/ 193548 h 2656071"/>
                <a:gd name="connsiteX4" fmla="*/ 3803792 w 3943479"/>
                <a:gd name="connsiteY4" fmla="*/ 724758 h 2656071"/>
                <a:gd name="connsiteX5" fmla="*/ 3112372 w 3943479"/>
                <a:gd name="connsiteY5" fmla="*/ 1033177 h 2656071"/>
                <a:gd name="connsiteX6" fmla="*/ 2359040 w 3943479"/>
                <a:gd name="connsiteY6" fmla="*/ 1202055 h 2656071"/>
                <a:gd name="connsiteX7" fmla="*/ 1855739 w 3943479"/>
                <a:gd name="connsiteY7" fmla="*/ 1680782 h 2656071"/>
                <a:gd name="connsiteX8" fmla="*/ 130761 w 3943479"/>
                <a:gd name="connsiteY8" fmla="*/ 2643855 h 2656071"/>
                <a:gd name="connsiteX9" fmla="*/ 49182 w 3943479"/>
                <a:gd name="connsiteY9" fmla="*/ 2655684 h 2656071"/>
                <a:gd name="connsiteX10" fmla="*/ 0 w 3943479"/>
                <a:gd name="connsiteY10" fmla="*/ 2656071 h 265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43479" h="2656071">
                  <a:moveTo>
                    <a:pt x="0" y="0"/>
                  </a:moveTo>
                  <a:lnTo>
                    <a:pt x="3909679" y="0"/>
                  </a:lnTo>
                  <a:lnTo>
                    <a:pt x="3922181" y="54817"/>
                  </a:lnTo>
                  <a:cubicBezTo>
                    <a:pt x="3930677" y="100680"/>
                    <a:pt x="3937047" y="146900"/>
                    <a:pt x="3940571" y="193548"/>
                  </a:cubicBezTo>
                  <a:cubicBezTo>
                    <a:pt x="3954668" y="380143"/>
                    <a:pt x="3918854" y="577215"/>
                    <a:pt x="3803792" y="724758"/>
                  </a:cubicBezTo>
                  <a:cubicBezTo>
                    <a:pt x="3644343" y="929069"/>
                    <a:pt x="3369356" y="1000411"/>
                    <a:pt x="3112372" y="1033177"/>
                  </a:cubicBezTo>
                  <a:cubicBezTo>
                    <a:pt x="2855292" y="1065943"/>
                    <a:pt x="2585354" y="1075849"/>
                    <a:pt x="2359040" y="1202055"/>
                  </a:cubicBezTo>
                  <a:cubicBezTo>
                    <a:pt x="2155776" y="1315403"/>
                    <a:pt x="2012806" y="1508951"/>
                    <a:pt x="1855739" y="1680782"/>
                  </a:cubicBezTo>
                  <a:cubicBezTo>
                    <a:pt x="1403682" y="2175225"/>
                    <a:pt x="788939" y="2518411"/>
                    <a:pt x="130761" y="2643855"/>
                  </a:cubicBezTo>
                  <a:cubicBezTo>
                    <a:pt x="104401" y="2648879"/>
                    <a:pt x="76849" y="2653213"/>
                    <a:pt x="49182" y="2655684"/>
                  </a:cubicBezTo>
                  <a:lnTo>
                    <a:pt x="0" y="2656071"/>
                  </a:lnTo>
                  <a:close/>
                </a:path>
              </a:pathLst>
            </a:custGeom>
            <a:solidFill>
              <a:schemeClr val="accent2"/>
            </a:solidFill>
            <a:ln w="9525" cap="flat">
              <a:noFill/>
              <a:prstDash val="solid"/>
              <a:miter/>
            </a:ln>
          </p:spPr>
          <p:txBody>
            <a:bodyPr rtlCol="0" anchor="ctr"/>
            <a:lstStyle/>
            <a:p>
              <a:endParaRPr lang="en-CA"/>
            </a:p>
          </p:txBody>
        </p:sp>
        <p:sp>
          <p:nvSpPr>
            <p:cNvPr id="14" name="Freeform: Shape 13">
              <a:extLst>
                <a:ext uri="{FF2B5EF4-FFF2-40B4-BE49-F238E27FC236}">
                  <a16:creationId xmlns:a16="http://schemas.microsoft.com/office/drawing/2014/main" id="{FE586788-D7C6-295A-0FAA-95602C964F4E}"/>
                </a:ext>
              </a:extLst>
            </p:cNvPr>
            <p:cNvSpPr/>
            <p:nvPr/>
          </p:nvSpPr>
          <p:spPr>
            <a:xfrm>
              <a:off x="693683" y="718534"/>
              <a:ext cx="3718089" cy="2876357"/>
            </a:xfrm>
            <a:custGeom>
              <a:avLst/>
              <a:gdLst>
                <a:gd name="connsiteX0" fmla="*/ 3955352 w 3955351"/>
                <a:gd name="connsiteY0" fmla="*/ 0 h 3059906"/>
                <a:gd name="connsiteX1" fmla="*/ 3828098 w 3955351"/>
                <a:gd name="connsiteY1" fmla="*/ 555117 h 3059906"/>
                <a:gd name="connsiteX2" fmla="*/ 3253073 w 3955351"/>
                <a:gd name="connsiteY2" fmla="*/ 896398 h 3059906"/>
                <a:gd name="connsiteX3" fmla="*/ 2583371 w 3955351"/>
                <a:gd name="connsiteY3" fmla="*/ 1040702 h 3059906"/>
                <a:gd name="connsiteX4" fmla="*/ 1812608 w 3955351"/>
                <a:gd name="connsiteY4" fmla="*/ 1637538 h 3059906"/>
                <a:gd name="connsiteX5" fmla="*/ 1181386 w 3955351"/>
                <a:gd name="connsiteY5" fmla="*/ 2394395 h 3059906"/>
                <a:gd name="connsiteX6" fmla="*/ 0 w 3955351"/>
                <a:gd name="connsiteY6" fmla="*/ 3059906 h 305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351" h="3059906">
                  <a:moveTo>
                    <a:pt x="3955352" y="0"/>
                  </a:moveTo>
                  <a:cubicBezTo>
                    <a:pt x="3947255" y="192024"/>
                    <a:pt x="3932492" y="393668"/>
                    <a:pt x="3828098" y="555117"/>
                  </a:cubicBezTo>
                  <a:cubicBezTo>
                    <a:pt x="3703987" y="747141"/>
                    <a:pt x="3475958" y="845344"/>
                    <a:pt x="3253073" y="896398"/>
                  </a:cubicBezTo>
                  <a:cubicBezTo>
                    <a:pt x="3030188" y="947452"/>
                    <a:pt x="2798255" y="962597"/>
                    <a:pt x="2583371" y="1040702"/>
                  </a:cubicBezTo>
                  <a:cubicBezTo>
                    <a:pt x="2274475" y="1153001"/>
                    <a:pt x="2025110" y="1386745"/>
                    <a:pt x="1812608" y="1637538"/>
                  </a:cubicBezTo>
                  <a:cubicBezTo>
                    <a:pt x="1600105" y="1888331"/>
                    <a:pt x="1414463" y="2162651"/>
                    <a:pt x="1181386" y="2394395"/>
                  </a:cubicBezTo>
                  <a:cubicBezTo>
                    <a:pt x="857060" y="2717006"/>
                    <a:pt x="444056" y="2949607"/>
                    <a:pt x="0" y="3059906"/>
                  </a:cubicBezTo>
                </a:path>
              </a:pathLst>
            </a:custGeom>
            <a:noFill/>
            <a:ln w="9525" cap="flat">
              <a:solidFill>
                <a:srgbClr val="000000"/>
              </a:solidFill>
              <a:prstDash val="solid"/>
              <a:miter/>
            </a:ln>
          </p:spPr>
          <p:txBody>
            <a:bodyPr rtlCol="0" anchor="ctr"/>
            <a:lstStyle/>
            <a:p>
              <a:endParaRPr lang="en-CA"/>
            </a:p>
          </p:txBody>
        </p:sp>
      </p:grpSp>
      <p:grpSp>
        <p:nvGrpSpPr>
          <p:cNvPr id="4" name="Group 3">
            <a:extLst>
              <a:ext uri="{FF2B5EF4-FFF2-40B4-BE49-F238E27FC236}">
                <a16:creationId xmlns:a16="http://schemas.microsoft.com/office/drawing/2014/main" id="{BE826E92-A95D-1F2A-6C64-5F2A41EDC4C8}"/>
              </a:ext>
            </a:extLst>
          </p:cNvPr>
          <p:cNvGrpSpPr/>
          <p:nvPr/>
        </p:nvGrpSpPr>
        <p:grpSpPr>
          <a:xfrm flipH="1">
            <a:off x="0" y="4996543"/>
            <a:ext cx="2124065" cy="1861457"/>
            <a:chOff x="5149216" y="1917240"/>
            <a:chExt cx="4543360" cy="3981643"/>
          </a:xfrm>
        </p:grpSpPr>
        <p:sp>
          <p:nvSpPr>
            <p:cNvPr id="5" name="Freeform: Shape 4">
              <a:extLst>
                <a:ext uri="{FF2B5EF4-FFF2-40B4-BE49-F238E27FC236}">
                  <a16:creationId xmlns:a16="http://schemas.microsoft.com/office/drawing/2014/main" id="{DBD1E9AA-59FE-5B8B-7C0C-C017BF7A9742}"/>
                </a:ext>
              </a:extLst>
            </p:cNvPr>
            <p:cNvSpPr/>
            <p:nvPr/>
          </p:nvSpPr>
          <p:spPr>
            <a:xfrm>
              <a:off x="5149216" y="1917240"/>
              <a:ext cx="4543360" cy="3981643"/>
            </a:xfrm>
            <a:custGeom>
              <a:avLst/>
              <a:gdLst>
                <a:gd name="connsiteX0" fmla="*/ 4507023 w 4543360"/>
                <a:gd name="connsiteY0" fmla="*/ 0 h 3981643"/>
                <a:gd name="connsiteX1" fmla="*/ 4543360 w 4543360"/>
                <a:gd name="connsiteY1" fmla="*/ 4559 h 3981643"/>
                <a:gd name="connsiteX2" fmla="*/ 4543360 w 4543360"/>
                <a:gd name="connsiteY2" fmla="*/ 3981643 h 3981643"/>
                <a:gd name="connsiteX3" fmla="*/ 2106 w 4543360"/>
                <a:gd name="connsiteY3" fmla="*/ 3981643 h 3981643"/>
                <a:gd name="connsiteX4" fmla="*/ 0 w 4543360"/>
                <a:gd name="connsiteY4" fmla="*/ 3955970 h 3981643"/>
                <a:gd name="connsiteX5" fmla="*/ 162211 w 4543360"/>
                <a:gd name="connsiteY5" fmla="*/ 3757088 h 3981643"/>
                <a:gd name="connsiteX6" fmla="*/ 1139476 w 4543360"/>
                <a:gd name="connsiteY6" fmla="*/ 3083385 h 3981643"/>
                <a:gd name="connsiteX7" fmla="*/ 1766411 w 4543360"/>
                <a:gd name="connsiteY7" fmla="*/ 2738390 h 3981643"/>
                <a:gd name="connsiteX8" fmla="*/ 3167253 w 4543360"/>
                <a:gd name="connsiteY8" fmla="*/ 2470547 h 3981643"/>
                <a:gd name="connsiteX9" fmla="*/ 3662267 w 4543360"/>
                <a:gd name="connsiteY9" fmla="*/ 1677876 h 3981643"/>
                <a:gd name="connsiteX10" fmla="*/ 3864768 w 4543360"/>
                <a:gd name="connsiteY10" fmla="*/ 742807 h 3981643"/>
                <a:gd name="connsiteX11" fmla="*/ 4507023 w 4543360"/>
                <a:gd name="connsiteY11" fmla="*/ 0 h 39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3360" h="3981643">
                  <a:moveTo>
                    <a:pt x="4507023" y="0"/>
                  </a:moveTo>
                  <a:lnTo>
                    <a:pt x="4543360" y="4559"/>
                  </a:lnTo>
                  <a:lnTo>
                    <a:pt x="4543360" y="3981643"/>
                  </a:lnTo>
                  <a:lnTo>
                    <a:pt x="2106" y="3981643"/>
                  </a:lnTo>
                  <a:lnTo>
                    <a:pt x="0" y="3955970"/>
                  </a:lnTo>
                  <a:cubicBezTo>
                    <a:pt x="9906" y="3868150"/>
                    <a:pt x="89440" y="3807285"/>
                    <a:pt x="162211" y="3757088"/>
                  </a:cubicBezTo>
                  <a:cubicBezTo>
                    <a:pt x="487965" y="3532489"/>
                    <a:pt x="813721" y="3307985"/>
                    <a:pt x="1139476" y="3083385"/>
                  </a:cubicBezTo>
                  <a:cubicBezTo>
                    <a:pt x="1336643" y="2947464"/>
                    <a:pt x="1537716" y="2809637"/>
                    <a:pt x="1766411" y="2738390"/>
                  </a:cubicBezTo>
                  <a:cubicBezTo>
                    <a:pt x="2224373" y="2595800"/>
                    <a:pt x="2762917" y="2728769"/>
                    <a:pt x="3167253" y="2470547"/>
                  </a:cubicBezTo>
                  <a:cubicBezTo>
                    <a:pt x="3436239" y="2298811"/>
                    <a:pt x="3583115" y="1987058"/>
                    <a:pt x="3662267" y="1677876"/>
                  </a:cubicBezTo>
                  <a:cubicBezTo>
                    <a:pt x="3741420" y="1368695"/>
                    <a:pt x="3767042" y="1046559"/>
                    <a:pt x="3864768" y="742807"/>
                  </a:cubicBezTo>
                  <a:cubicBezTo>
                    <a:pt x="3929062" y="542997"/>
                    <a:pt x="4243941" y="12716"/>
                    <a:pt x="4507023" y="0"/>
                  </a:cubicBezTo>
                  <a:close/>
                </a:path>
              </a:pathLst>
            </a:custGeom>
            <a:solidFill>
              <a:schemeClr val="accent1"/>
            </a:solidFill>
            <a:ln w="9525" cap="flat">
              <a:noFill/>
              <a:prstDash val="solid"/>
              <a:miter/>
            </a:ln>
          </p:spPr>
          <p:txBody>
            <a:bodyPr rtlCol="0" anchor="ctr"/>
            <a:lstStyle/>
            <a:p>
              <a:endParaRPr lang="en-CA"/>
            </a:p>
          </p:txBody>
        </p:sp>
        <p:sp>
          <p:nvSpPr>
            <p:cNvPr id="12" name="Freeform: Shape 11">
              <a:extLst>
                <a:ext uri="{FF2B5EF4-FFF2-40B4-BE49-F238E27FC236}">
                  <a16:creationId xmlns:a16="http://schemas.microsoft.com/office/drawing/2014/main" id="{80D88EC2-3AC0-E93C-639D-7C413954CE56}"/>
                </a:ext>
              </a:extLst>
            </p:cNvPr>
            <p:cNvSpPr/>
            <p:nvPr/>
          </p:nvSpPr>
          <p:spPr>
            <a:xfrm>
              <a:off x="5637085" y="2045303"/>
              <a:ext cx="3971258" cy="3836384"/>
            </a:xfrm>
            <a:custGeom>
              <a:avLst/>
              <a:gdLst>
                <a:gd name="connsiteX0" fmla="*/ 3971258 w 3971258"/>
                <a:gd name="connsiteY0" fmla="*/ 0 h 3836384"/>
                <a:gd name="connsiteX1" fmla="*/ 3587591 w 3971258"/>
                <a:gd name="connsiteY1" fmla="*/ 607124 h 3836384"/>
                <a:gd name="connsiteX2" fmla="*/ 3463481 w 3971258"/>
                <a:gd name="connsiteY2" fmla="*/ 1328166 h 3836384"/>
                <a:gd name="connsiteX3" fmla="*/ 2709577 w 3971258"/>
                <a:gd name="connsiteY3" fmla="*/ 2675001 h 3836384"/>
                <a:gd name="connsiteX4" fmla="*/ 1599438 w 3971258"/>
                <a:gd name="connsiteY4" fmla="*/ 2948083 h 3836384"/>
                <a:gd name="connsiteX5" fmla="*/ 679132 w 3971258"/>
                <a:gd name="connsiteY5" fmla="*/ 3190780 h 3836384"/>
                <a:gd name="connsiteX6" fmla="*/ 0 w 3971258"/>
                <a:gd name="connsiteY6" fmla="*/ 3836384 h 383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1258" h="3836384">
                  <a:moveTo>
                    <a:pt x="3971258" y="0"/>
                  </a:moveTo>
                  <a:cubicBezTo>
                    <a:pt x="3772948" y="142304"/>
                    <a:pt x="3653504" y="372142"/>
                    <a:pt x="3587591" y="607124"/>
                  </a:cubicBezTo>
                  <a:cubicBezTo>
                    <a:pt x="3521678" y="842105"/>
                    <a:pt x="3502628" y="1087279"/>
                    <a:pt x="3463481" y="1328166"/>
                  </a:cubicBezTo>
                  <a:cubicBezTo>
                    <a:pt x="3378136" y="1852517"/>
                    <a:pt x="3164205" y="2400205"/>
                    <a:pt x="2709577" y="2675001"/>
                  </a:cubicBezTo>
                  <a:cubicBezTo>
                    <a:pt x="2380774" y="2873693"/>
                    <a:pt x="1980343" y="2898172"/>
                    <a:pt x="1599438" y="2948083"/>
                  </a:cubicBezTo>
                  <a:cubicBezTo>
                    <a:pt x="1283494" y="2989421"/>
                    <a:pt x="966406" y="3052953"/>
                    <a:pt x="679132" y="3190780"/>
                  </a:cubicBezTo>
                  <a:cubicBezTo>
                    <a:pt x="391858" y="3328607"/>
                    <a:pt x="134493" y="3547491"/>
                    <a:pt x="0" y="3836384"/>
                  </a:cubicBezTo>
                </a:path>
              </a:pathLst>
            </a:custGeom>
            <a:noFill/>
            <a:ln w="9525" cap="flat">
              <a:solidFill>
                <a:srgbClr val="000000"/>
              </a:solidFill>
              <a:prstDash val="solid"/>
              <a:miter/>
            </a:ln>
          </p:spPr>
          <p:txBody>
            <a:bodyPr rtlCol="0" anchor="ctr"/>
            <a:lstStyle/>
            <a:p>
              <a:endParaRPr lang="en-CA"/>
            </a:p>
          </p:txBody>
        </p:sp>
      </p:grpSp>
    </p:spTree>
    <p:extLst>
      <p:ext uri="{BB962C8B-B14F-4D97-AF65-F5344CB8AC3E}">
        <p14:creationId xmlns:p14="http://schemas.microsoft.com/office/powerpoint/2010/main" val="2534796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8" r:id="rId7"/>
    <p:sldLayoutId id="2147483670" r:id="rId8"/>
    <p:sldLayoutId id="2147483664" r:id="rId9"/>
    <p:sldLayoutId id="2147483661" r:id="rId10"/>
    <p:sldLayoutId id="2147483667" r:id="rId11"/>
    <p:sldLayoutId id="2147483669" r:id="rId12"/>
    <p:sldLayoutId id="2147483655" r:id="rId13"/>
    <p:sldLayoutId id="2147483666" r:id="rId14"/>
    <p:sldLayoutId id="2147483660" r:id="rId15"/>
    <p:sldLayoutId id="2147483656" r:id="rId16"/>
    <p:sldLayoutId id="2147483657" r:id="rId17"/>
    <p:sldLayoutId id="2147483658" r:id="rId18"/>
    <p:sldLayoutId id="2147483659" r:id="rId19"/>
    <p:sldLayoutId id="2147483671" r:id="rId20"/>
    <p:sldLayoutId id="2147483673" r:id="rId21"/>
    <p:sldLayoutId id="2147483672" r:id="rId22"/>
  </p:sldLayoutIdLst>
  <p:hf hdr="0" dt="0"/>
  <p:txStyles>
    <p:titleStyle>
      <a:lvl1pPr algn="l" defTabSz="914400" rtl="0" eaLnBrk="1" latinLnBrk="0" hangingPunct="1">
        <a:lnSpc>
          <a:spcPct val="90000"/>
        </a:lnSpc>
        <a:spcBef>
          <a:spcPct val="0"/>
        </a:spcBef>
        <a:buNone/>
        <a:defRPr sz="3600" b="0" kern="1200">
          <a:solidFill>
            <a:schemeClr val="tx2">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3840">
          <p15:clr>
            <a:srgbClr val="F26B43"/>
          </p15:clr>
        </p15:guide>
        <p15:guide id="3" orient="horz" pos="232">
          <p15:clr>
            <a:srgbClr val="F26B43"/>
          </p15:clr>
        </p15:guide>
        <p15:guide id="4" orient="horz" pos="77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4820;p73">
            <a:extLst>
              <a:ext uri="{FF2B5EF4-FFF2-40B4-BE49-F238E27FC236}">
                <a16:creationId xmlns:a16="http://schemas.microsoft.com/office/drawing/2014/main" id="{5B47355D-507F-B74B-C81E-DFEB13CF6906}"/>
              </a:ext>
            </a:extLst>
          </p:cNvPr>
          <p:cNvSpPr/>
          <p:nvPr/>
        </p:nvSpPr>
        <p:spPr>
          <a:xfrm>
            <a:off x="4501540" y="5011913"/>
            <a:ext cx="3188920" cy="455547"/>
          </a:xfrm>
          <a:prstGeom prst="roundRect">
            <a:avLst>
              <a:gd name="adj" fmla="val 50000"/>
            </a:avLst>
          </a:prstGeom>
          <a:solidFill>
            <a:schemeClr val="tx2">
              <a:lumMod val="85000"/>
              <a:lumOff val="15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chemeClr val="tx2">
                  <a:lumMod val="85000"/>
                  <a:lumOff val="15000"/>
                </a:schemeClr>
              </a:solidFill>
              <a:effectLst/>
              <a:uLnTx/>
              <a:uFillTx/>
              <a:latin typeface="Arial"/>
              <a:cs typeface="Arial"/>
              <a:sym typeface="Arial"/>
            </a:endParaRPr>
          </a:p>
        </p:txBody>
      </p:sp>
      <p:sp>
        <p:nvSpPr>
          <p:cNvPr id="5" name="Subtitle 4">
            <a:extLst>
              <a:ext uri="{FF2B5EF4-FFF2-40B4-BE49-F238E27FC236}">
                <a16:creationId xmlns:a16="http://schemas.microsoft.com/office/drawing/2014/main" id="{2925E0AD-FE5B-AFE0-8188-3AFA67056D17}"/>
              </a:ext>
            </a:extLst>
          </p:cNvPr>
          <p:cNvSpPr>
            <a:spLocks noGrp="1"/>
          </p:cNvSpPr>
          <p:nvPr>
            <p:ph type="subTitle" idx="1"/>
          </p:nvPr>
        </p:nvSpPr>
        <p:spPr/>
        <p:txBody>
          <a:bodyPr/>
          <a:lstStyle/>
          <a:p>
            <a:r>
              <a:rPr lang="en-US" sz="1800" dirty="0">
                <a:solidFill>
                  <a:schemeClr val="bg2"/>
                </a:solidFill>
              </a:rPr>
              <a:t>Presenter name</a:t>
            </a:r>
            <a:endParaRPr lang="en-CA" sz="1800" dirty="0">
              <a:solidFill>
                <a:schemeClr val="bg2"/>
              </a:solidFill>
            </a:endParaRPr>
          </a:p>
        </p:txBody>
      </p:sp>
      <p:sp>
        <p:nvSpPr>
          <p:cNvPr id="6" name="Rectangle 5">
            <a:extLst>
              <a:ext uri="{FF2B5EF4-FFF2-40B4-BE49-F238E27FC236}">
                <a16:creationId xmlns:a16="http://schemas.microsoft.com/office/drawing/2014/main" id="{214FF145-44B0-F74B-133D-6DD8CAB5F038}"/>
              </a:ext>
            </a:extLst>
          </p:cNvPr>
          <p:cNvSpPr/>
          <p:nvPr/>
        </p:nvSpPr>
        <p:spPr>
          <a:xfrm>
            <a:off x="5354782" y="858051"/>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b="1" spc="300" dirty="0">
                <a:solidFill>
                  <a:schemeClr val="accent1"/>
                </a:solidFill>
              </a:rPr>
              <a:t>Year 2026</a:t>
            </a:r>
          </a:p>
        </p:txBody>
      </p:sp>
      <p:sp>
        <p:nvSpPr>
          <p:cNvPr id="9" name="Rectangle 8">
            <a:extLst>
              <a:ext uri="{FF2B5EF4-FFF2-40B4-BE49-F238E27FC236}">
                <a16:creationId xmlns:a16="http://schemas.microsoft.com/office/drawing/2014/main" id="{A4E228ED-78AC-B923-2E73-B173D46E710E}"/>
              </a:ext>
            </a:extLst>
          </p:cNvPr>
          <p:cNvSpPr/>
          <p:nvPr/>
        </p:nvSpPr>
        <p:spPr>
          <a:xfrm>
            <a:off x="5354782" y="5861752"/>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spc="300" dirty="0">
                <a:solidFill>
                  <a:schemeClr val="accent1"/>
                </a:solidFill>
              </a:rPr>
              <a:t>Your logo</a:t>
            </a:r>
          </a:p>
        </p:txBody>
      </p:sp>
      <p:sp>
        <p:nvSpPr>
          <p:cNvPr id="4" name="Title 3">
            <a:extLst>
              <a:ext uri="{FF2B5EF4-FFF2-40B4-BE49-F238E27FC236}">
                <a16:creationId xmlns:a16="http://schemas.microsoft.com/office/drawing/2014/main" id="{F939ABE3-CB79-D882-1CA2-64C23584D388}"/>
              </a:ext>
            </a:extLst>
          </p:cNvPr>
          <p:cNvSpPr>
            <a:spLocks noGrp="1"/>
          </p:cNvSpPr>
          <p:nvPr>
            <p:ph type="ctrTitle"/>
          </p:nvPr>
        </p:nvSpPr>
        <p:spPr>
          <a:xfrm>
            <a:off x="1653910" y="1160463"/>
            <a:ext cx="8884178" cy="3674773"/>
          </a:xfrm>
        </p:spPr>
        <p:txBody>
          <a:bodyPr>
            <a:noAutofit/>
          </a:bodyPr>
          <a:lstStyle/>
          <a:p>
            <a:r>
              <a:rPr lang="en-US" sz="11500" b="0" spc="300" dirty="0">
                <a:ea typeface="Cormorant Garamond Bold Italics"/>
                <a:cs typeface="Cormorant Garamond Bold Italics"/>
                <a:sym typeface="Cormorant Garamond Bold Italics"/>
              </a:rPr>
              <a:t>pitch deck</a:t>
            </a:r>
            <a:br>
              <a:rPr lang="en-US" sz="11500" b="0" spc="300" dirty="0">
                <a:ea typeface="Cormorant Garamond Bold Italics"/>
                <a:cs typeface="Cormorant Garamond Bold Italics"/>
                <a:sym typeface="Cormorant Garamond Bold Italics"/>
              </a:rPr>
            </a:br>
            <a:r>
              <a:rPr lang="en-US" sz="7200" b="0" spc="300" dirty="0">
                <a:solidFill>
                  <a:schemeClr val="accent1">
                    <a:lumMod val="75000"/>
                  </a:schemeClr>
                </a:solidFill>
                <a:ea typeface="Cormorant Garamond Bold Italics"/>
                <a:cs typeface="Cormorant Garamond Bold Italics"/>
                <a:sym typeface="Cormorant Garamond Bold Italics"/>
              </a:rPr>
              <a:t>minimalist</a:t>
            </a:r>
            <a:endParaRPr lang="en-CA" sz="11500" b="0" spc="300" dirty="0">
              <a:solidFill>
                <a:schemeClr val="accent1">
                  <a:lumMod val="75000"/>
                </a:schemeClr>
              </a:solidFill>
            </a:endParaRPr>
          </a:p>
        </p:txBody>
      </p:sp>
    </p:spTree>
    <p:extLst>
      <p:ext uri="{BB962C8B-B14F-4D97-AF65-F5344CB8AC3E}">
        <p14:creationId xmlns:p14="http://schemas.microsoft.com/office/powerpoint/2010/main" val="3580949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B0A5-5804-599B-B8F3-0E2033617F13}"/>
              </a:ext>
            </a:extLst>
          </p:cNvPr>
          <p:cNvSpPr>
            <a:spLocks noGrp="1"/>
          </p:cNvSpPr>
          <p:nvPr>
            <p:ph type="title"/>
          </p:nvPr>
        </p:nvSpPr>
        <p:spPr/>
        <p:txBody>
          <a:bodyPr/>
          <a:lstStyle/>
          <a:p>
            <a:r>
              <a:rPr lang="en-CA" b="0" dirty="0"/>
              <a:t>Agenda</a:t>
            </a:r>
            <a:endParaRPr lang="en-CA" dirty="0"/>
          </a:p>
        </p:txBody>
      </p:sp>
      <p:sp>
        <p:nvSpPr>
          <p:cNvPr id="3" name="Footer Placeholder 2">
            <a:extLst>
              <a:ext uri="{FF2B5EF4-FFF2-40B4-BE49-F238E27FC236}">
                <a16:creationId xmlns:a16="http://schemas.microsoft.com/office/drawing/2014/main" id="{3D4ED5BE-C02B-C58B-8A7F-DBF3432EE24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2500E21-241B-A15F-AB82-C5C8851F3F4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a:t>
            </a:fld>
            <a:endParaRPr lang="en-IN" dirty="0"/>
          </a:p>
        </p:txBody>
      </p:sp>
      <p:pic>
        <p:nvPicPr>
          <p:cNvPr id="7" name="Picture Placeholder 6" descr="A group of people around a table&#10;&#10;AI-generated content may be incorrect.">
            <a:extLst>
              <a:ext uri="{FF2B5EF4-FFF2-40B4-BE49-F238E27FC236}">
                <a16:creationId xmlns:a16="http://schemas.microsoft.com/office/drawing/2014/main" id="{281C8073-F244-A866-0484-79D311133FEE}"/>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3" r="13"/>
          <a:stretch/>
        </p:blipFill>
        <p:spPr/>
      </p:pic>
      <p:sp>
        <p:nvSpPr>
          <p:cNvPr id="8" name="TextBox 4">
            <a:extLst>
              <a:ext uri="{FF2B5EF4-FFF2-40B4-BE49-F238E27FC236}">
                <a16:creationId xmlns:a16="http://schemas.microsoft.com/office/drawing/2014/main" id="{1FABC2C6-81CF-E767-53B2-D157BFDAFD8E}"/>
              </a:ext>
            </a:extLst>
          </p:cNvPr>
          <p:cNvSpPr txBox="1"/>
          <p:nvPr/>
        </p:nvSpPr>
        <p:spPr>
          <a:xfrm>
            <a:off x="6096000" y="764381"/>
            <a:ext cx="4495861" cy="5340436"/>
          </a:xfrm>
          <a:prstGeom prst="rect">
            <a:avLst/>
          </a:prstGeom>
        </p:spPr>
        <p:txBody>
          <a:bodyPr wrap="square" lIns="0" tIns="0" rIns="0" bIns="0" rtlCol="0" anchor="t">
            <a:spAutoFit/>
          </a:bodyPr>
          <a:lstStyle/>
          <a:p>
            <a:pPr marL="588009" lvl="1" indent="-285750" algn="l">
              <a:lnSpc>
                <a:spcPct val="200000"/>
              </a:lnSpc>
              <a:buFont typeface="Courier New" panose="02070309020205020404" pitchFamily="49" charset="0"/>
              <a:buChar char="o"/>
            </a:pPr>
            <a:r>
              <a:rPr lang="en-US" sz="1600" dirty="0">
                <a:sym typeface="Public Sans"/>
              </a:rPr>
              <a:t>Our Mission</a:t>
            </a:r>
          </a:p>
          <a:p>
            <a:pPr marL="588009" lvl="1" indent="-285750" algn="l">
              <a:lnSpc>
                <a:spcPct val="200000"/>
              </a:lnSpc>
              <a:buFont typeface="Courier New" panose="02070309020205020404" pitchFamily="49" charset="0"/>
              <a:buChar char="o"/>
            </a:pPr>
            <a:r>
              <a:rPr lang="en-US" sz="1600" dirty="0">
                <a:sym typeface="Public Sans"/>
              </a:rPr>
              <a:t>Problem Statement</a:t>
            </a:r>
          </a:p>
          <a:p>
            <a:pPr marL="588009" lvl="1" indent="-285750" algn="l">
              <a:lnSpc>
                <a:spcPct val="200000"/>
              </a:lnSpc>
              <a:buFont typeface="Courier New" panose="02070309020205020404" pitchFamily="49" charset="0"/>
              <a:buChar char="o"/>
            </a:pPr>
            <a:r>
              <a:rPr lang="en-US" sz="1600" dirty="0">
                <a:sym typeface="Public Sans"/>
              </a:rPr>
              <a:t>Market opportunity</a:t>
            </a:r>
          </a:p>
          <a:p>
            <a:pPr marL="588009" lvl="1" indent="-285750" algn="l">
              <a:lnSpc>
                <a:spcPct val="200000"/>
              </a:lnSpc>
              <a:buFont typeface="Courier New" panose="02070309020205020404" pitchFamily="49" charset="0"/>
              <a:buChar char="o"/>
            </a:pPr>
            <a:r>
              <a:rPr lang="en-US" sz="1600" dirty="0">
                <a:sym typeface="Public Sans"/>
              </a:rPr>
              <a:t>New Products and Services</a:t>
            </a:r>
          </a:p>
          <a:p>
            <a:pPr marL="588009" lvl="1" indent="-285750">
              <a:lnSpc>
                <a:spcPct val="200000"/>
              </a:lnSpc>
              <a:buFont typeface="Courier New" panose="02070309020205020404" pitchFamily="49" charset="0"/>
              <a:buChar char="o"/>
            </a:pPr>
            <a:r>
              <a:rPr lang="en-US" sz="1600" dirty="0">
                <a:sym typeface="Public Sans"/>
              </a:rPr>
              <a:t>Meet The Team</a:t>
            </a:r>
          </a:p>
          <a:p>
            <a:pPr marL="588009" lvl="1" indent="-285750" algn="l">
              <a:lnSpc>
                <a:spcPct val="200000"/>
              </a:lnSpc>
              <a:buFont typeface="Courier New" panose="02070309020205020404" pitchFamily="49" charset="0"/>
              <a:buChar char="o"/>
            </a:pPr>
            <a:r>
              <a:rPr lang="en-US" sz="1600" dirty="0">
                <a:sym typeface="Public Sans"/>
              </a:rPr>
              <a:t>Competitive Analysis </a:t>
            </a:r>
          </a:p>
          <a:p>
            <a:pPr marL="588009" lvl="1" indent="-285750" algn="l">
              <a:lnSpc>
                <a:spcPct val="200000"/>
              </a:lnSpc>
              <a:buFont typeface="Courier New" panose="02070309020205020404" pitchFamily="49" charset="0"/>
              <a:buChar char="o"/>
            </a:pPr>
            <a:r>
              <a:rPr lang="en-US" sz="1600" dirty="0">
                <a:sym typeface="Public Sans"/>
              </a:rPr>
              <a:t>Competitors</a:t>
            </a:r>
          </a:p>
          <a:p>
            <a:pPr marL="588009" lvl="1" indent="-285750" algn="l">
              <a:lnSpc>
                <a:spcPct val="200000"/>
              </a:lnSpc>
              <a:buFont typeface="Courier New" panose="02070309020205020404" pitchFamily="49" charset="0"/>
              <a:buChar char="o"/>
            </a:pPr>
            <a:r>
              <a:rPr lang="en-US" sz="1600" dirty="0">
                <a:sym typeface="Public Sans"/>
              </a:rPr>
              <a:t>Size of Market</a:t>
            </a:r>
          </a:p>
          <a:p>
            <a:pPr marL="588009" lvl="1" indent="-285750" algn="l">
              <a:lnSpc>
                <a:spcPct val="200000"/>
              </a:lnSpc>
              <a:buFont typeface="Courier New" panose="02070309020205020404" pitchFamily="49" charset="0"/>
              <a:buChar char="o"/>
            </a:pPr>
            <a:r>
              <a:rPr lang="en-US" sz="1600" dirty="0">
                <a:sym typeface="Public Sans"/>
              </a:rPr>
              <a:t>Our Numbers</a:t>
            </a:r>
          </a:p>
          <a:p>
            <a:pPr marL="588009" lvl="1" indent="-285750" algn="l">
              <a:lnSpc>
                <a:spcPct val="200000"/>
              </a:lnSpc>
              <a:buFont typeface="Courier New" panose="02070309020205020404" pitchFamily="49" charset="0"/>
              <a:buChar char="o"/>
            </a:pPr>
            <a:r>
              <a:rPr lang="en-US" sz="1600" dirty="0">
                <a:sym typeface="Public Sans"/>
              </a:rPr>
              <a:t>Use of Funds</a:t>
            </a:r>
          </a:p>
          <a:p>
            <a:pPr marL="588009" lvl="1" indent="-285750" algn="l">
              <a:lnSpc>
                <a:spcPct val="200000"/>
              </a:lnSpc>
              <a:buFont typeface="Courier New" panose="02070309020205020404" pitchFamily="49" charset="0"/>
              <a:buChar char="o"/>
            </a:pPr>
            <a:r>
              <a:rPr lang="en-US" sz="1600" i="0" dirty="0">
                <a:effectLst/>
              </a:rPr>
              <a:t>Key Goals for the Next 3-5 Years</a:t>
            </a:r>
            <a:endParaRPr lang="en-US" sz="1600" dirty="0">
              <a:sym typeface="Public Sans"/>
            </a:endParaRPr>
          </a:p>
        </p:txBody>
      </p:sp>
    </p:spTree>
    <p:extLst>
      <p:ext uri="{BB962C8B-B14F-4D97-AF65-F5344CB8AC3E}">
        <p14:creationId xmlns:p14="http://schemas.microsoft.com/office/powerpoint/2010/main" val="2935843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1460D81-C234-1810-55E2-5D5C0FBC0AF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65CF41BF-8A05-F8F6-7D17-19FD2A740285}"/>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3</a:t>
            </a:fld>
            <a:endParaRPr lang="en-IN" dirty="0"/>
          </a:p>
        </p:txBody>
      </p:sp>
      <p:sp>
        <p:nvSpPr>
          <p:cNvPr id="7" name="TextBox 6">
            <a:extLst>
              <a:ext uri="{FF2B5EF4-FFF2-40B4-BE49-F238E27FC236}">
                <a16:creationId xmlns:a16="http://schemas.microsoft.com/office/drawing/2014/main" id="{CED0C65E-C06B-F6B6-02DE-4014858976AE}"/>
              </a:ext>
            </a:extLst>
          </p:cNvPr>
          <p:cNvSpPr txBox="1"/>
          <p:nvPr/>
        </p:nvSpPr>
        <p:spPr>
          <a:xfrm>
            <a:off x="462108" y="1572687"/>
            <a:ext cx="10327811" cy="3785652"/>
          </a:xfrm>
          <a:prstGeom prst="rect">
            <a:avLst/>
          </a:prstGeom>
          <a:noFill/>
        </p:spPr>
        <p:txBody>
          <a:bodyPr wrap="square">
            <a:spAutoFit/>
          </a:bodyPr>
          <a:lstStyle/>
          <a:p>
            <a:r>
              <a:rPr lang="en-US" sz="4000" b="1" i="0" dirty="0">
                <a:solidFill>
                  <a:schemeClr val="accent1"/>
                </a:solidFill>
                <a:effectLst/>
                <a:latin typeface="+mj-lt"/>
              </a:rPr>
              <a:t>Our mission </a:t>
            </a:r>
            <a:r>
              <a:rPr lang="en-US" sz="4000" b="0" i="0" dirty="0">
                <a:solidFill>
                  <a:schemeClr val="tx2">
                    <a:lumMod val="85000"/>
                    <a:lumOff val="15000"/>
                  </a:schemeClr>
                </a:solidFill>
                <a:effectLst/>
                <a:latin typeface="+mj-lt"/>
              </a:rPr>
              <a:t>is to revolutionize financial management for small and medium-sized businesses by providing intuitive, affordable, and powerful solutions that save time, reduce errors, and enable smarter decision-making.</a:t>
            </a:r>
            <a:endParaRPr lang="en-CA" sz="4000" dirty="0">
              <a:solidFill>
                <a:schemeClr val="tx2">
                  <a:lumMod val="85000"/>
                  <a:lumOff val="15000"/>
                </a:schemeClr>
              </a:solidFill>
              <a:latin typeface="+mj-lt"/>
            </a:endParaRPr>
          </a:p>
        </p:txBody>
      </p:sp>
    </p:spTree>
    <p:extLst>
      <p:ext uri="{BB962C8B-B14F-4D97-AF65-F5344CB8AC3E}">
        <p14:creationId xmlns:p14="http://schemas.microsoft.com/office/powerpoint/2010/main" val="16185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63D68-F544-6460-1640-CE2CDA062A08}"/>
              </a:ext>
            </a:extLst>
          </p:cNvPr>
          <p:cNvSpPr>
            <a:spLocks noGrp="1"/>
          </p:cNvSpPr>
          <p:nvPr>
            <p:ph type="title"/>
          </p:nvPr>
        </p:nvSpPr>
        <p:spPr/>
        <p:txBody>
          <a:bodyPr>
            <a:normAutofit/>
          </a:bodyPr>
          <a:lstStyle/>
          <a:p>
            <a:r>
              <a:rPr lang="en-CA" i="0" dirty="0">
                <a:effectLst/>
              </a:rPr>
              <a:t>Problem Statement</a:t>
            </a:r>
            <a:endParaRPr lang="en-CA" dirty="0"/>
          </a:p>
        </p:txBody>
      </p:sp>
      <p:sp>
        <p:nvSpPr>
          <p:cNvPr id="4" name="Footer Placeholder 3">
            <a:extLst>
              <a:ext uri="{FF2B5EF4-FFF2-40B4-BE49-F238E27FC236}">
                <a16:creationId xmlns:a16="http://schemas.microsoft.com/office/drawing/2014/main" id="{245A892C-95E3-1F3A-984E-112CD06FF93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BB48E176-B7AB-C12B-1339-6310BDA7646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4</a:t>
            </a:fld>
            <a:endParaRPr lang="en-IN" dirty="0"/>
          </a:p>
        </p:txBody>
      </p:sp>
      <p:graphicFrame>
        <p:nvGraphicFramePr>
          <p:cNvPr id="6" name="Table 5">
            <a:extLst>
              <a:ext uri="{FF2B5EF4-FFF2-40B4-BE49-F238E27FC236}">
                <a16:creationId xmlns:a16="http://schemas.microsoft.com/office/drawing/2014/main" id="{71E61A66-92DD-CDF1-D2DD-19ABBCD7EBEF}"/>
              </a:ext>
            </a:extLst>
          </p:cNvPr>
          <p:cNvGraphicFramePr>
            <a:graphicFrameLocks noGrp="1"/>
          </p:cNvGraphicFramePr>
          <p:nvPr>
            <p:extLst>
              <p:ext uri="{D42A27DB-BD31-4B8C-83A1-F6EECF244321}">
                <p14:modId xmlns:p14="http://schemas.microsoft.com/office/powerpoint/2010/main" val="2626025816"/>
              </p:ext>
            </p:extLst>
          </p:nvPr>
        </p:nvGraphicFramePr>
        <p:xfrm>
          <a:off x="6096000" y="1447800"/>
          <a:ext cx="5917160" cy="4800600"/>
        </p:xfrm>
        <a:graphic>
          <a:graphicData uri="http://schemas.openxmlformats.org/drawingml/2006/table">
            <a:tbl>
              <a:tblPr/>
              <a:tblGrid>
                <a:gridCol w="2958580">
                  <a:extLst>
                    <a:ext uri="{9D8B030D-6E8A-4147-A177-3AD203B41FA5}">
                      <a16:colId xmlns:a16="http://schemas.microsoft.com/office/drawing/2014/main" val="993318772"/>
                    </a:ext>
                  </a:extLst>
                </a:gridCol>
                <a:gridCol w="2958580">
                  <a:extLst>
                    <a:ext uri="{9D8B030D-6E8A-4147-A177-3AD203B41FA5}">
                      <a16:colId xmlns:a16="http://schemas.microsoft.com/office/drawing/2014/main" val="157551023"/>
                    </a:ext>
                  </a:extLst>
                </a:gridCol>
              </a:tblGrid>
              <a:tr h="800100">
                <a:tc>
                  <a:txBody>
                    <a:bodyPr/>
                    <a:lstStyle/>
                    <a:p>
                      <a:pPr algn="l"/>
                      <a:r>
                        <a:rPr lang="en-CA" sz="2000" b="0" dirty="0">
                          <a:effectLst/>
                          <a:latin typeface="+mj-lt"/>
                        </a:rPr>
                        <a:t>Pain Points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a:r>
                        <a:rPr lang="en-CA" sz="2000" b="0" dirty="0">
                          <a:effectLst/>
                          <a:latin typeface="+mj-lt"/>
                        </a:rPr>
                        <a:t>Impact</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84441101"/>
                  </a:ext>
                </a:extLst>
              </a:tr>
              <a:tr h="800100">
                <a:tc>
                  <a:txBody>
                    <a:bodyPr/>
                    <a:lstStyle/>
                    <a:p>
                      <a:r>
                        <a:rPr lang="en-CA" sz="1400" dirty="0">
                          <a:effectLst/>
                        </a:rPr>
                        <a:t>Time-consuming processes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a:effectLst/>
                        </a:rPr>
                        <a:t>Reduced productivity</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800100">
                <a:tc>
                  <a:txBody>
                    <a:bodyPr/>
                    <a:lstStyle/>
                    <a:p>
                      <a:r>
                        <a:rPr lang="en-CA" sz="1400" dirty="0">
                          <a:effectLst/>
                        </a:rPr>
                        <a:t>Manual data entry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Increased risk of errors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800100">
                <a:tc>
                  <a:txBody>
                    <a:bodyPr/>
                    <a:lstStyle/>
                    <a:p>
                      <a:r>
                        <a:rPr lang="en-CA" sz="1400" dirty="0">
                          <a:effectLst/>
                        </a:rPr>
                        <a:t>Lack of real-time insights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Missed opportunities for growth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r h="800100">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3656715"/>
                  </a:ext>
                </a:extLst>
              </a:tr>
              <a:tr h="800100">
                <a:tc>
                  <a:txBody>
                    <a:bodyPr/>
                    <a:lstStyle/>
                    <a:p>
                      <a:r>
                        <a:rPr kumimoji="0" lang="en-CA" sz="1400" b="0" i="0" u="none" strike="noStrike" kern="1200" cap="none" spc="0" normalizeH="0" baseline="0" noProof="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531284"/>
                  </a:ext>
                </a:extLst>
              </a:tr>
            </a:tbl>
          </a:graphicData>
        </a:graphic>
      </p:graphicFrame>
      <p:sp>
        <p:nvSpPr>
          <p:cNvPr id="9" name="Rectangle: Rounded Corners 8">
            <a:extLst>
              <a:ext uri="{FF2B5EF4-FFF2-40B4-BE49-F238E27FC236}">
                <a16:creationId xmlns:a16="http://schemas.microsoft.com/office/drawing/2014/main" id="{5A42C7D0-A1AB-04FA-7D33-D881E8A34657}"/>
              </a:ext>
            </a:extLst>
          </p:cNvPr>
          <p:cNvSpPr/>
          <p:nvPr/>
        </p:nvSpPr>
        <p:spPr>
          <a:xfrm flipH="1">
            <a:off x="381827" y="1302543"/>
            <a:ext cx="5197188" cy="2427515"/>
          </a:xfrm>
          <a:prstGeom prst="roundRect">
            <a:avLst>
              <a:gd name="adj" fmla="val 50000"/>
            </a:avLst>
          </a:prstGeom>
          <a:blipFill>
            <a:blip r:embed="rId2">
              <a:extLst>
                <a:ext uri="{BEBA8EAE-BF5A-486C-A8C5-ECC9F3942E4B}">
                  <a14:imgProps xmlns:a14="http://schemas.microsoft.com/office/drawing/2010/main">
                    <a14:imgLayer r:embed="rId3">
                      <a14:imgEffect>
                        <a14:saturation sat="66000"/>
                      </a14:imgEffect>
                    </a14:imgLayer>
                  </a14:imgProps>
                </a:ext>
              </a:extLst>
            </a:blip>
            <a:srcRect/>
            <a:stretch>
              <a:fillRect t="-10549" b="-1054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7" name="Group 16">
            <a:extLst>
              <a:ext uri="{FF2B5EF4-FFF2-40B4-BE49-F238E27FC236}">
                <a16:creationId xmlns:a16="http://schemas.microsoft.com/office/drawing/2014/main" id="{EDEDEC13-EA1F-C122-0E58-C32B8C39FFCA}"/>
              </a:ext>
            </a:extLst>
          </p:cNvPr>
          <p:cNvGrpSpPr/>
          <p:nvPr/>
        </p:nvGrpSpPr>
        <p:grpSpPr>
          <a:xfrm>
            <a:off x="381827" y="3848100"/>
            <a:ext cx="5127428" cy="2276886"/>
            <a:chOff x="4459311" y="2248544"/>
            <a:chExt cx="7371400" cy="3273344"/>
          </a:xfrm>
        </p:grpSpPr>
        <p:sp>
          <p:nvSpPr>
            <p:cNvPr id="13" name="Oval 12">
              <a:extLst>
                <a:ext uri="{FF2B5EF4-FFF2-40B4-BE49-F238E27FC236}">
                  <a16:creationId xmlns:a16="http://schemas.microsoft.com/office/drawing/2014/main" id="{C11466B2-36EA-C528-C292-441C61B19DCF}"/>
                </a:ext>
              </a:extLst>
            </p:cNvPr>
            <p:cNvSpPr/>
            <p:nvPr/>
          </p:nvSpPr>
          <p:spPr>
            <a:xfrm flipH="1">
              <a:off x="4459311" y="2248544"/>
              <a:ext cx="3273379" cy="3273344"/>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200" dirty="0">
                <a:solidFill>
                  <a:schemeClr val="tx2">
                    <a:lumMod val="85000"/>
                    <a:lumOff val="15000"/>
                  </a:schemeClr>
                </a:solidFill>
              </a:endParaRPr>
            </a:p>
          </p:txBody>
        </p:sp>
        <p:sp>
          <p:nvSpPr>
            <p:cNvPr id="14" name="Google Shape;4822;p73">
              <a:extLst>
                <a:ext uri="{FF2B5EF4-FFF2-40B4-BE49-F238E27FC236}">
                  <a16:creationId xmlns:a16="http://schemas.microsoft.com/office/drawing/2014/main" id="{BD85076C-F811-3241-96EF-B1FF420C5B48}"/>
                </a:ext>
              </a:extLst>
            </p:cNvPr>
            <p:cNvSpPr txBox="1">
              <a:spLocks/>
            </p:cNvSpPr>
            <p:nvPr/>
          </p:nvSpPr>
          <p:spPr>
            <a:xfrm>
              <a:off x="4501695" y="2936863"/>
              <a:ext cx="3188612" cy="18967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defTabSz="914400" rtl="0" eaLnBrk="1" fontAlgn="auto" latinLnBrk="0" hangingPunct="1">
                <a:lnSpc>
                  <a:spcPct val="100000"/>
                </a:lnSpc>
                <a:spcBef>
                  <a:spcPts val="0"/>
                </a:spcBef>
                <a:spcAft>
                  <a:spcPts val="0"/>
                </a:spcAft>
                <a:buClrTx/>
                <a:buSzTx/>
                <a:tabLst/>
                <a:defRPr/>
              </a:pPr>
              <a:r>
                <a:rPr lang="en-US" sz="1200" b="0" i="0" dirty="0">
                  <a:solidFill>
                    <a:srgbClr val="404040"/>
                  </a:solidFill>
                  <a:effectLst/>
                  <a:latin typeface="+mn-lt"/>
                </a:rPr>
                <a:t>Small businesses struggle to manage their finances efficiently, leading to wasted time, errors, and missed growth opportunities.</a:t>
              </a:r>
              <a:endParaRPr lang="en-CA" sz="1050" b="0" i="0" dirty="0">
                <a:solidFill>
                  <a:schemeClr val="tx2">
                    <a:lumMod val="85000"/>
                    <a:lumOff val="15000"/>
                  </a:schemeClr>
                </a:solidFill>
                <a:effectLst/>
                <a:latin typeface="+mn-lt"/>
                <a:cs typeface="Aparajita" panose="02020603050405020304" pitchFamily="18" charset="0"/>
              </a:endParaRPr>
            </a:p>
          </p:txBody>
        </p:sp>
        <p:sp>
          <p:nvSpPr>
            <p:cNvPr id="15" name="Oval 14">
              <a:extLst>
                <a:ext uri="{FF2B5EF4-FFF2-40B4-BE49-F238E27FC236}">
                  <a16:creationId xmlns:a16="http://schemas.microsoft.com/office/drawing/2014/main" id="{E3CC7E28-4D2F-8CD8-8D6F-8F3B95F63842}"/>
                </a:ext>
              </a:extLst>
            </p:cNvPr>
            <p:cNvSpPr/>
            <p:nvPr/>
          </p:nvSpPr>
          <p:spPr>
            <a:xfrm flipH="1">
              <a:off x="8557332" y="2248544"/>
              <a:ext cx="3273379" cy="327334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200" dirty="0">
                <a:solidFill>
                  <a:schemeClr val="tx2">
                    <a:lumMod val="85000"/>
                    <a:lumOff val="15000"/>
                  </a:schemeClr>
                </a:solidFill>
              </a:endParaRPr>
            </a:p>
          </p:txBody>
        </p:sp>
        <p:sp>
          <p:nvSpPr>
            <p:cNvPr id="16" name="Google Shape;4822;p73">
              <a:extLst>
                <a:ext uri="{FF2B5EF4-FFF2-40B4-BE49-F238E27FC236}">
                  <a16:creationId xmlns:a16="http://schemas.microsoft.com/office/drawing/2014/main" id="{ADA5E0C5-FCB2-287D-A3BA-A10E58E66BB8}"/>
                </a:ext>
              </a:extLst>
            </p:cNvPr>
            <p:cNvSpPr txBox="1">
              <a:spLocks/>
            </p:cNvSpPr>
            <p:nvPr/>
          </p:nvSpPr>
          <p:spPr>
            <a:xfrm>
              <a:off x="8599716" y="2936863"/>
              <a:ext cx="3188612" cy="18967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defTabSz="914400" rtl="0" eaLnBrk="1" fontAlgn="auto" latinLnBrk="0" hangingPunct="1">
                <a:lnSpc>
                  <a:spcPct val="100000"/>
                </a:lnSpc>
                <a:spcBef>
                  <a:spcPts val="0"/>
                </a:spcBef>
                <a:spcAft>
                  <a:spcPts val="0"/>
                </a:spcAft>
                <a:buClrTx/>
                <a:buSzTx/>
                <a:tabLst/>
                <a:defRPr/>
              </a:pPr>
              <a:r>
                <a:rPr lang="en-US" sz="1200" b="0" i="0" dirty="0">
                  <a:solidFill>
                    <a:srgbClr val="404040"/>
                  </a:solidFill>
                  <a:effectLst/>
                  <a:latin typeface="+mn-lt"/>
                </a:rPr>
                <a:t>According to a 2023 survey, 65% of small business owners say financial management is their biggest challenge.</a:t>
              </a:r>
              <a:endParaRPr lang="en-CA" sz="1050" b="0" i="0" dirty="0">
                <a:solidFill>
                  <a:schemeClr val="tx2">
                    <a:lumMod val="85000"/>
                    <a:lumOff val="15000"/>
                  </a:schemeClr>
                </a:solidFill>
                <a:effectLst/>
                <a:latin typeface="+mn-lt"/>
                <a:cs typeface="Aparajita" panose="02020603050405020304" pitchFamily="18" charset="0"/>
              </a:endParaRPr>
            </a:p>
          </p:txBody>
        </p:sp>
      </p:grpSp>
    </p:spTree>
    <p:extLst>
      <p:ext uri="{BB962C8B-B14F-4D97-AF65-F5344CB8AC3E}">
        <p14:creationId xmlns:p14="http://schemas.microsoft.com/office/powerpoint/2010/main" val="1889370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9827F-4D51-DFC7-C2DA-CA17B52BB44E}"/>
              </a:ext>
            </a:extLst>
          </p:cNvPr>
          <p:cNvSpPr>
            <a:spLocks noGrp="1"/>
          </p:cNvSpPr>
          <p:nvPr>
            <p:ph type="title"/>
          </p:nvPr>
        </p:nvSpPr>
        <p:spPr/>
        <p:txBody>
          <a:bodyPr/>
          <a:lstStyle/>
          <a:p>
            <a:r>
              <a:rPr lang="en-CA" i="0" dirty="0">
                <a:solidFill>
                  <a:srgbClr val="404040"/>
                </a:solidFill>
                <a:effectLst/>
              </a:rPr>
              <a:t>Market Opportunity</a:t>
            </a:r>
            <a:endParaRPr lang="en-CA" dirty="0"/>
          </a:p>
        </p:txBody>
      </p:sp>
      <p:sp>
        <p:nvSpPr>
          <p:cNvPr id="3" name="Footer Placeholder 2">
            <a:extLst>
              <a:ext uri="{FF2B5EF4-FFF2-40B4-BE49-F238E27FC236}">
                <a16:creationId xmlns:a16="http://schemas.microsoft.com/office/drawing/2014/main" id="{1522716D-8025-ED64-9EAD-757B66674D1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6040A0E1-2037-BF74-B13B-0E90D4655D6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5</a:t>
            </a:fld>
            <a:endParaRPr lang="en-IN" dirty="0"/>
          </a:p>
        </p:txBody>
      </p:sp>
      <p:graphicFrame>
        <p:nvGraphicFramePr>
          <p:cNvPr id="8" name="Table 7">
            <a:extLst>
              <a:ext uri="{FF2B5EF4-FFF2-40B4-BE49-F238E27FC236}">
                <a16:creationId xmlns:a16="http://schemas.microsoft.com/office/drawing/2014/main" id="{907FF735-34A0-9C58-0A59-6D51BA30D78D}"/>
              </a:ext>
            </a:extLst>
          </p:cNvPr>
          <p:cNvGraphicFramePr>
            <a:graphicFrameLocks noGrp="1"/>
          </p:cNvGraphicFramePr>
          <p:nvPr>
            <p:extLst>
              <p:ext uri="{D42A27DB-BD31-4B8C-83A1-F6EECF244321}">
                <p14:modId xmlns:p14="http://schemas.microsoft.com/office/powerpoint/2010/main" val="3611294971"/>
              </p:ext>
            </p:extLst>
          </p:nvPr>
        </p:nvGraphicFramePr>
        <p:xfrm>
          <a:off x="336678" y="3428999"/>
          <a:ext cx="5759322" cy="2870856"/>
        </p:xfrm>
        <a:graphic>
          <a:graphicData uri="http://schemas.openxmlformats.org/drawingml/2006/table">
            <a:tbl>
              <a:tblPr/>
              <a:tblGrid>
                <a:gridCol w="2879661">
                  <a:extLst>
                    <a:ext uri="{9D8B030D-6E8A-4147-A177-3AD203B41FA5}">
                      <a16:colId xmlns:a16="http://schemas.microsoft.com/office/drawing/2014/main" val="993318772"/>
                    </a:ext>
                  </a:extLst>
                </a:gridCol>
                <a:gridCol w="2879661">
                  <a:extLst>
                    <a:ext uri="{9D8B030D-6E8A-4147-A177-3AD203B41FA5}">
                      <a16:colId xmlns:a16="http://schemas.microsoft.com/office/drawing/2014/main" val="157551023"/>
                    </a:ext>
                  </a:extLst>
                </a:gridCol>
              </a:tblGrid>
              <a:tr h="717714">
                <a:tc>
                  <a:txBody>
                    <a:bodyPr/>
                    <a:lstStyle/>
                    <a:p>
                      <a:pPr algn="ctr"/>
                      <a:r>
                        <a:rPr lang="en-CA" sz="2000" b="0" dirty="0">
                          <a:effectLst/>
                          <a:latin typeface="+mj-lt"/>
                        </a:rPr>
                        <a:t>Market Segment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CA" sz="2000" b="0" dirty="0">
                          <a:effectLst/>
                          <a:latin typeface="+mj-lt"/>
                        </a:rPr>
                        <a:t>Size (2023)</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84441101"/>
                  </a:ext>
                </a:extLst>
              </a:tr>
              <a:tr h="717714">
                <a:tc>
                  <a:txBody>
                    <a:bodyPr/>
                    <a:lstStyle/>
                    <a:p>
                      <a:pPr algn="ctr"/>
                      <a:r>
                        <a:rPr lang="en-CA" sz="1400" dirty="0">
                          <a:effectLst/>
                          <a:latin typeface="+mn-lt"/>
                        </a:rPr>
                        <a:t>Small Businesses (US)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latin typeface="+mn-lt"/>
                        </a:rPr>
                        <a:t>30M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717714">
                <a:tc>
                  <a:txBody>
                    <a:bodyPr/>
                    <a:lstStyle/>
                    <a:p>
                      <a:pPr algn="ctr"/>
                      <a:r>
                        <a:rPr lang="en-CA" sz="1400">
                          <a:effectLst/>
                          <a:latin typeface="+mn-lt"/>
                        </a:rPr>
                        <a:t>Mid-Sized Businesses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latin typeface="+mn-lt"/>
                        </a:rPr>
                        <a:t>5M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717714">
                <a:tc>
                  <a:txBody>
                    <a:bodyPr/>
                    <a:lstStyle/>
                    <a:p>
                      <a:pPr algn="ctr"/>
                      <a:r>
                        <a:rPr lang="en-CA" sz="1400">
                          <a:effectLst/>
                          <a:latin typeface="+mn-lt"/>
                        </a:rPr>
                        <a:t>Global Market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latin typeface="+mn-lt"/>
                        </a:rPr>
                        <a:t>$5.2B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bl>
          </a:graphicData>
        </a:graphic>
      </p:graphicFrame>
      <p:sp>
        <p:nvSpPr>
          <p:cNvPr id="11" name="TextBox 10">
            <a:extLst>
              <a:ext uri="{FF2B5EF4-FFF2-40B4-BE49-F238E27FC236}">
                <a16:creationId xmlns:a16="http://schemas.microsoft.com/office/drawing/2014/main" id="{C13421AF-C1A0-2DB2-B6B6-EE9C205D7ECB}"/>
              </a:ext>
            </a:extLst>
          </p:cNvPr>
          <p:cNvSpPr txBox="1"/>
          <p:nvPr/>
        </p:nvSpPr>
        <p:spPr>
          <a:xfrm>
            <a:off x="7005593" y="4327738"/>
            <a:ext cx="4426822" cy="1609351"/>
          </a:xfrm>
          <a:prstGeom prst="rect">
            <a:avLst/>
          </a:prstGeom>
          <a:noFill/>
        </p:spPr>
        <p:txBody>
          <a:bodyPr wrap="square">
            <a:spAutoFit/>
          </a:bodyPr>
          <a:lstStyle/>
          <a:p>
            <a:pPr algn="ctr">
              <a:lnSpc>
                <a:spcPct val="150000"/>
              </a:lnSpc>
            </a:pPr>
            <a:r>
              <a:rPr lang="en-US" b="0" i="0" dirty="0">
                <a:solidFill>
                  <a:schemeClr val="tx2">
                    <a:lumMod val="85000"/>
                    <a:lumOff val="15000"/>
                  </a:schemeClr>
                </a:solidFill>
                <a:effectLst/>
              </a:rPr>
              <a:t>Our target market includes </a:t>
            </a:r>
          </a:p>
          <a:p>
            <a:pPr algn="ctr">
              <a:lnSpc>
                <a:spcPct val="150000"/>
              </a:lnSpc>
            </a:pPr>
            <a:r>
              <a:rPr lang="en-US" sz="3200" b="1" i="0" dirty="0">
                <a:solidFill>
                  <a:schemeClr val="tx2">
                    <a:lumMod val="85000"/>
                    <a:lumOff val="15000"/>
                  </a:schemeClr>
                </a:solidFill>
                <a:effectLst/>
                <a:latin typeface="+mj-lt"/>
              </a:rPr>
              <a:t>30 million </a:t>
            </a:r>
          </a:p>
          <a:p>
            <a:pPr algn="ctr">
              <a:lnSpc>
                <a:spcPct val="150000"/>
              </a:lnSpc>
            </a:pPr>
            <a:r>
              <a:rPr lang="en-US" b="0" i="0" dirty="0">
                <a:solidFill>
                  <a:schemeClr val="tx2">
                    <a:lumMod val="85000"/>
                    <a:lumOff val="15000"/>
                  </a:schemeClr>
                </a:solidFill>
                <a:effectLst/>
              </a:rPr>
              <a:t>small businesses in the US alone</a:t>
            </a:r>
            <a:endParaRPr lang="en-CA" dirty="0">
              <a:solidFill>
                <a:schemeClr val="tx2">
                  <a:lumMod val="85000"/>
                  <a:lumOff val="15000"/>
                </a:schemeClr>
              </a:solidFill>
            </a:endParaRPr>
          </a:p>
        </p:txBody>
      </p:sp>
      <p:sp>
        <p:nvSpPr>
          <p:cNvPr id="14" name="TextBox 13">
            <a:extLst>
              <a:ext uri="{FF2B5EF4-FFF2-40B4-BE49-F238E27FC236}">
                <a16:creationId xmlns:a16="http://schemas.microsoft.com/office/drawing/2014/main" id="{4A154FEB-A4F7-AED1-61DA-D87AD2DFD748}"/>
              </a:ext>
            </a:extLst>
          </p:cNvPr>
          <p:cNvSpPr txBox="1"/>
          <p:nvPr/>
        </p:nvSpPr>
        <p:spPr>
          <a:xfrm>
            <a:off x="297430" y="1515663"/>
            <a:ext cx="5798569" cy="1346522"/>
          </a:xfrm>
          <a:prstGeom prst="rect">
            <a:avLst/>
          </a:prstGeom>
          <a:noFill/>
        </p:spPr>
        <p:txBody>
          <a:bodyPr wrap="square">
            <a:spAutoFit/>
          </a:bodyPr>
          <a:lstStyle/>
          <a:p>
            <a:pPr>
              <a:lnSpc>
                <a:spcPct val="150000"/>
              </a:lnSpc>
            </a:pPr>
            <a:r>
              <a:rPr lang="en-US" sz="1600" i="0" dirty="0">
                <a:solidFill>
                  <a:schemeClr val="tx2">
                    <a:lumMod val="85000"/>
                    <a:lumOff val="15000"/>
                  </a:schemeClr>
                </a:solidFill>
                <a:effectLst/>
                <a:latin typeface="+mj-lt"/>
              </a:rPr>
              <a:t>The global financial management software market is projected to grow from </a:t>
            </a:r>
            <a:r>
              <a:rPr lang="en-US" sz="2000" b="1" dirty="0">
                <a:solidFill>
                  <a:schemeClr val="tx2">
                    <a:lumMod val="85000"/>
                    <a:lumOff val="15000"/>
                  </a:schemeClr>
                </a:solidFill>
                <a:effectLst/>
                <a:latin typeface="+mj-lt"/>
              </a:rPr>
              <a:t>5.2 </a:t>
            </a:r>
            <a:r>
              <a:rPr lang="en-US" sz="2000" b="1" i="1" dirty="0">
                <a:solidFill>
                  <a:schemeClr val="tx2">
                    <a:lumMod val="85000"/>
                    <a:lumOff val="15000"/>
                  </a:schemeClr>
                </a:solidFill>
                <a:effectLst/>
                <a:latin typeface="+mj-lt"/>
              </a:rPr>
              <a:t>billion in </a:t>
            </a:r>
            <a:r>
              <a:rPr lang="en-US" sz="2000" b="1" dirty="0">
                <a:solidFill>
                  <a:schemeClr val="tx2">
                    <a:lumMod val="85000"/>
                    <a:lumOff val="15000"/>
                  </a:schemeClr>
                </a:solidFill>
                <a:effectLst/>
                <a:latin typeface="+mj-lt"/>
              </a:rPr>
              <a:t>2022 </a:t>
            </a:r>
            <a:r>
              <a:rPr lang="en-US" sz="2000" b="1" i="1" dirty="0">
                <a:solidFill>
                  <a:schemeClr val="tx2">
                    <a:lumMod val="85000"/>
                    <a:lumOff val="15000"/>
                  </a:schemeClr>
                </a:solidFill>
                <a:effectLst/>
                <a:latin typeface="+mj-lt"/>
              </a:rPr>
              <a:t>to </a:t>
            </a:r>
            <a:r>
              <a:rPr lang="en-US" sz="2000" b="1" i="0" dirty="0">
                <a:solidFill>
                  <a:schemeClr val="tx2">
                    <a:lumMod val="85000"/>
                    <a:lumOff val="15000"/>
                  </a:schemeClr>
                </a:solidFill>
                <a:effectLst/>
                <a:latin typeface="+mj-lt"/>
              </a:rPr>
              <a:t>11.6 billion by 2030, at a CAGR of 10.5%</a:t>
            </a:r>
            <a:endParaRPr lang="en-CA" sz="1600" b="1" dirty="0">
              <a:solidFill>
                <a:schemeClr val="tx2">
                  <a:lumMod val="85000"/>
                  <a:lumOff val="15000"/>
                </a:schemeClr>
              </a:solidFill>
              <a:latin typeface="+mj-lt"/>
            </a:endParaRPr>
          </a:p>
        </p:txBody>
      </p:sp>
      <p:pic>
        <p:nvPicPr>
          <p:cNvPr id="13" name="Picture Placeholder 12" descr="A computer screen with graphics on it&#10;&#10;AI-generated content may be incorrect.">
            <a:extLst>
              <a:ext uri="{FF2B5EF4-FFF2-40B4-BE49-F238E27FC236}">
                <a16:creationId xmlns:a16="http://schemas.microsoft.com/office/drawing/2014/main" id="{D2D95E84-4F18-3757-F20E-76DFDED4C88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500" r="12500"/>
          <a:stretch>
            <a:fillRect/>
          </a:stretch>
        </p:blipFill>
        <p:spPr/>
      </p:pic>
    </p:spTree>
    <p:extLst>
      <p:ext uri="{BB962C8B-B14F-4D97-AF65-F5344CB8AC3E}">
        <p14:creationId xmlns:p14="http://schemas.microsoft.com/office/powerpoint/2010/main" val="2657111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7A6F7-3993-5737-FA24-AB8F4C5EBF90}"/>
              </a:ext>
            </a:extLst>
          </p:cNvPr>
          <p:cNvSpPr>
            <a:spLocks noGrp="1"/>
          </p:cNvSpPr>
          <p:nvPr>
            <p:ph type="title"/>
          </p:nvPr>
        </p:nvSpPr>
        <p:spPr/>
        <p:txBody>
          <a:bodyPr>
            <a:normAutofit/>
          </a:bodyPr>
          <a:lstStyle/>
          <a:p>
            <a:r>
              <a:rPr lang="en-US" sz="3600" dirty="0">
                <a:ea typeface="Public Sans Bold"/>
                <a:cs typeface="Public Sans Bold"/>
                <a:sym typeface="Public Sans Bold"/>
              </a:rPr>
              <a:t>New Products And Services</a:t>
            </a:r>
            <a:endParaRPr lang="en-CA" dirty="0"/>
          </a:p>
        </p:txBody>
      </p:sp>
      <p:sp>
        <p:nvSpPr>
          <p:cNvPr id="3" name="Footer Placeholder 2">
            <a:extLst>
              <a:ext uri="{FF2B5EF4-FFF2-40B4-BE49-F238E27FC236}">
                <a16:creationId xmlns:a16="http://schemas.microsoft.com/office/drawing/2014/main" id="{7DCEAE53-B5FD-3010-4E36-870D6C6FF4EA}"/>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3B54CF0-5A24-5D3E-7E42-DB33EDF7CBB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6</a:t>
            </a:fld>
            <a:endParaRPr lang="en-IN" dirty="0"/>
          </a:p>
        </p:txBody>
      </p:sp>
      <p:pic>
        <p:nvPicPr>
          <p:cNvPr id="7" name="Picture Placeholder 6" descr="A hand typing on a computer keyboard&#10;&#10;AI-generated content may be incorrect.">
            <a:extLst>
              <a:ext uri="{FF2B5EF4-FFF2-40B4-BE49-F238E27FC236}">
                <a16:creationId xmlns:a16="http://schemas.microsoft.com/office/drawing/2014/main" id="{7E4E58C2-FA08-B53B-964E-DE00B423F1D8}"/>
              </a:ext>
            </a:extLst>
          </p:cNvPr>
          <p:cNvPicPr>
            <a:picLocks noGrp="1" noChangeAspect="1"/>
          </p:cNvPicPr>
          <p:nvPr>
            <p:ph type="pic" sz="quarter" idx="14"/>
          </p:nvPr>
        </p:nvPicPr>
        <p:blipFill rotWithShape="1">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20856" r="20856"/>
          <a:stretch/>
        </p:blipFill>
        <p:spPr/>
      </p:pic>
      <p:sp>
        <p:nvSpPr>
          <p:cNvPr id="11" name="TextBox 10">
            <a:extLst>
              <a:ext uri="{FF2B5EF4-FFF2-40B4-BE49-F238E27FC236}">
                <a16:creationId xmlns:a16="http://schemas.microsoft.com/office/drawing/2014/main" id="{FBC5A1B9-AA03-55C2-502E-C786CBA81A2A}"/>
              </a:ext>
            </a:extLst>
          </p:cNvPr>
          <p:cNvSpPr txBox="1"/>
          <p:nvPr/>
        </p:nvSpPr>
        <p:spPr>
          <a:xfrm>
            <a:off x="6221012" y="5069596"/>
            <a:ext cx="5725424" cy="1169551"/>
          </a:xfrm>
          <a:prstGeom prst="rect">
            <a:avLst/>
          </a:prstGeom>
          <a:noFill/>
        </p:spPr>
        <p:txBody>
          <a:bodyPr wrap="square">
            <a:spAutoFit/>
          </a:bodyPr>
          <a:lstStyle/>
          <a:p>
            <a:pPr algn="ctr">
              <a:lnSpc>
                <a:spcPct val="150000"/>
              </a:lnSpc>
            </a:pPr>
            <a:r>
              <a:rPr lang="en-US" sz="1600" b="1" i="0" dirty="0">
                <a:solidFill>
                  <a:schemeClr val="tx2">
                    <a:lumMod val="85000"/>
                    <a:lumOff val="15000"/>
                  </a:schemeClr>
                </a:solidFill>
                <a:effectLst/>
                <a:latin typeface="+mj-lt"/>
              </a:rPr>
              <a:t>Our platform, </a:t>
            </a:r>
            <a:r>
              <a:rPr lang="en-US" sz="1600" i="0" dirty="0">
                <a:solidFill>
                  <a:schemeClr val="tx2">
                    <a:lumMod val="85000"/>
                    <a:lumOff val="15000"/>
                  </a:schemeClr>
                </a:solidFill>
                <a:effectLst/>
                <a:latin typeface="+mj-lt"/>
              </a:rPr>
              <a:t>simplifies financial management for small businesses with features like automated invoicing, expense tracking, and real-time reporting.</a:t>
            </a:r>
            <a:endParaRPr lang="en-CA" sz="1600" dirty="0">
              <a:solidFill>
                <a:schemeClr val="tx2">
                  <a:lumMod val="85000"/>
                  <a:lumOff val="15000"/>
                </a:schemeClr>
              </a:solidFill>
              <a:latin typeface="+mj-lt"/>
            </a:endParaRPr>
          </a:p>
        </p:txBody>
      </p:sp>
      <p:grpSp>
        <p:nvGrpSpPr>
          <p:cNvPr id="17" name="Group 16">
            <a:extLst>
              <a:ext uri="{FF2B5EF4-FFF2-40B4-BE49-F238E27FC236}">
                <a16:creationId xmlns:a16="http://schemas.microsoft.com/office/drawing/2014/main" id="{C525CA9D-ADD3-2963-A45A-46B744AF9460}"/>
              </a:ext>
            </a:extLst>
          </p:cNvPr>
          <p:cNvGrpSpPr/>
          <p:nvPr/>
        </p:nvGrpSpPr>
        <p:grpSpPr>
          <a:xfrm>
            <a:off x="498801" y="1506284"/>
            <a:ext cx="5210214" cy="4515330"/>
            <a:chOff x="511856" y="1292319"/>
            <a:chExt cx="5210214" cy="4515330"/>
          </a:xfrm>
        </p:grpSpPr>
        <p:grpSp>
          <p:nvGrpSpPr>
            <p:cNvPr id="18" name="Group 17">
              <a:extLst>
                <a:ext uri="{FF2B5EF4-FFF2-40B4-BE49-F238E27FC236}">
                  <a16:creationId xmlns:a16="http://schemas.microsoft.com/office/drawing/2014/main" id="{448E6E6E-CBC6-F30D-6711-87D7F67CB1EE}"/>
                </a:ext>
              </a:extLst>
            </p:cNvPr>
            <p:cNvGrpSpPr/>
            <p:nvPr/>
          </p:nvGrpSpPr>
          <p:grpSpPr>
            <a:xfrm>
              <a:off x="511856" y="1292319"/>
              <a:ext cx="5210214" cy="1366018"/>
              <a:chOff x="1527895" y="2770382"/>
              <a:chExt cx="5210214" cy="1366018"/>
            </a:xfrm>
          </p:grpSpPr>
          <p:sp>
            <p:nvSpPr>
              <p:cNvPr id="33" name="Google Shape;4822;p73">
                <a:extLst>
                  <a:ext uri="{FF2B5EF4-FFF2-40B4-BE49-F238E27FC236}">
                    <a16:creationId xmlns:a16="http://schemas.microsoft.com/office/drawing/2014/main" id="{38079DBE-F612-98A0-BB47-4239A674EDE2}"/>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nvGrpSpPr>
              <p:cNvPr id="34" name="Group 33">
                <a:extLst>
                  <a:ext uri="{FF2B5EF4-FFF2-40B4-BE49-F238E27FC236}">
                    <a16:creationId xmlns:a16="http://schemas.microsoft.com/office/drawing/2014/main" id="{FC1AD12E-A09E-2A56-FDCC-C33943AC25B5}"/>
                  </a:ext>
                </a:extLst>
              </p:cNvPr>
              <p:cNvGrpSpPr/>
              <p:nvPr/>
            </p:nvGrpSpPr>
            <p:grpSpPr>
              <a:xfrm>
                <a:off x="1527895" y="2770382"/>
                <a:ext cx="3624071" cy="828000"/>
                <a:chOff x="444868" y="1359465"/>
                <a:chExt cx="3624071" cy="828000"/>
              </a:xfrm>
            </p:grpSpPr>
            <p:sp>
              <p:nvSpPr>
                <p:cNvPr id="35" name="Google Shape;4547;p70">
                  <a:extLst>
                    <a:ext uri="{FF2B5EF4-FFF2-40B4-BE49-F238E27FC236}">
                      <a16:creationId xmlns:a16="http://schemas.microsoft.com/office/drawing/2014/main" id="{EA82910B-FB62-B4AA-B42C-8CA65F233DEA}"/>
                    </a:ext>
                  </a:extLst>
                </p:cNvPr>
                <p:cNvSpPr/>
                <p:nvPr/>
              </p:nvSpPr>
              <p:spPr>
                <a:xfrm>
                  <a:off x="444868" y="1359465"/>
                  <a:ext cx="828000" cy="828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tx2">
                        <a:lumMod val="85000"/>
                        <a:lumOff val="15000"/>
                      </a:schemeClr>
                    </a:solidFill>
                  </a:endParaRPr>
                </a:p>
              </p:txBody>
            </p:sp>
            <p:sp>
              <p:nvSpPr>
                <p:cNvPr id="37" name="Google Shape;4550;p70">
                  <a:extLst>
                    <a:ext uri="{FF2B5EF4-FFF2-40B4-BE49-F238E27FC236}">
                      <a16:creationId xmlns:a16="http://schemas.microsoft.com/office/drawing/2014/main" id="{69C1F9EE-BD96-8178-AD81-3E68EE77862F}"/>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tx2">
                          <a:lumMod val="85000"/>
                          <a:lumOff val="15000"/>
                        </a:schemeClr>
                      </a:solidFill>
                    </a:rPr>
                    <a:t>01.</a:t>
                  </a:r>
                </a:p>
              </p:txBody>
            </p:sp>
            <p:sp>
              <p:nvSpPr>
                <p:cNvPr id="38" name="Google Shape;4563;p70">
                  <a:extLst>
                    <a:ext uri="{FF2B5EF4-FFF2-40B4-BE49-F238E27FC236}">
                      <a16:creationId xmlns:a16="http://schemas.microsoft.com/office/drawing/2014/main" id="{1501A89E-0AA7-43C4-AF02-5200BC02EA6D}"/>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tx2">
                          <a:lumMod val="85000"/>
                          <a:lumOff val="1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tx2">
                        <a:lumMod val="85000"/>
                        <a:lumOff val="15000"/>
                      </a:schemeClr>
                    </a:solidFill>
                    <a:effectLst/>
                    <a:latin typeface="+mj-lt"/>
                  </a:endParaRPr>
                </a:p>
              </p:txBody>
            </p:sp>
          </p:grpSp>
        </p:grpSp>
        <p:grpSp>
          <p:nvGrpSpPr>
            <p:cNvPr id="19" name="Group 18">
              <a:extLst>
                <a:ext uri="{FF2B5EF4-FFF2-40B4-BE49-F238E27FC236}">
                  <a16:creationId xmlns:a16="http://schemas.microsoft.com/office/drawing/2014/main" id="{22D9DA41-9E1B-D4B0-AAFD-03550A390194}"/>
                </a:ext>
              </a:extLst>
            </p:cNvPr>
            <p:cNvGrpSpPr/>
            <p:nvPr/>
          </p:nvGrpSpPr>
          <p:grpSpPr>
            <a:xfrm>
              <a:off x="511856" y="2866975"/>
              <a:ext cx="5210214" cy="1366018"/>
              <a:chOff x="1527895" y="2770382"/>
              <a:chExt cx="5210214" cy="1366018"/>
            </a:xfrm>
          </p:grpSpPr>
          <p:sp>
            <p:nvSpPr>
              <p:cNvPr id="27" name="Google Shape;4822;p73">
                <a:extLst>
                  <a:ext uri="{FF2B5EF4-FFF2-40B4-BE49-F238E27FC236}">
                    <a16:creationId xmlns:a16="http://schemas.microsoft.com/office/drawing/2014/main" id="{039B3204-AE39-C9D0-6E32-120EAEF117E7}"/>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8A808F64-3F11-8A78-0679-D57F0E1AE9BF}"/>
                  </a:ext>
                </a:extLst>
              </p:cNvPr>
              <p:cNvGrpSpPr/>
              <p:nvPr/>
            </p:nvGrpSpPr>
            <p:grpSpPr>
              <a:xfrm>
                <a:off x="1527895" y="2770382"/>
                <a:ext cx="3624071" cy="828000"/>
                <a:chOff x="444868" y="1359465"/>
                <a:chExt cx="3624071" cy="828000"/>
              </a:xfrm>
            </p:grpSpPr>
            <p:sp>
              <p:nvSpPr>
                <p:cNvPr id="29" name="Google Shape;4547;p70">
                  <a:extLst>
                    <a:ext uri="{FF2B5EF4-FFF2-40B4-BE49-F238E27FC236}">
                      <a16:creationId xmlns:a16="http://schemas.microsoft.com/office/drawing/2014/main" id="{1D5B2C12-D2E8-F89F-83FE-5B70B414E11A}"/>
                    </a:ext>
                  </a:extLst>
                </p:cNvPr>
                <p:cNvSpPr/>
                <p:nvPr/>
              </p:nvSpPr>
              <p:spPr>
                <a:xfrm>
                  <a:off x="444868" y="1359465"/>
                  <a:ext cx="828000" cy="828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tx2">
                        <a:lumMod val="85000"/>
                        <a:lumOff val="15000"/>
                      </a:schemeClr>
                    </a:solidFill>
                  </a:endParaRPr>
                </a:p>
              </p:txBody>
            </p:sp>
            <p:sp>
              <p:nvSpPr>
                <p:cNvPr id="31" name="Google Shape;4550;p70">
                  <a:extLst>
                    <a:ext uri="{FF2B5EF4-FFF2-40B4-BE49-F238E27FC236}">
                      <a16:creationId xmlns:a16="http://schemas.microsoft.com/office/drawing/2014/main" id="{2C374D05-3D2A-FEDC-D3EF-C68941D6FBF7}"/>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tx2">
                          <a:lumMod val="85000"/>
                          <a:lumOff val="15000"/>
                        </a:schemeClr>
                      </a:solidFill>
                    </a:rPr>
                    <a:t>02.</a:t>
                  </a:r>
                </a:p>
              </p:txBody>
            </p:sp>
            <p:sp>
              <p:nvSpPr>
                <p:cNvPr id="32" name="Google Shape;4563;p70">
                  <a:extLst>
                    <a:ext uri="{FF2B5EF4-FFF2-40B4-BE49-F238E27FC236}">
                      <a16:creationId xmlns:a16="http://schemas.microsoft.com/office/drawing/2014/main" id="{05E48E85-7787-3731-A341-ED0E390B0547}"/>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tx2">
                          <a:lumMod val="85000"/>
                          <a:lumOff val="1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tx2">
                        <a:lumMod val="85000"/>
                        <a:lumOff val="15000"/>
                      </a:schemeClr>
                    </a:solidFill>
                    <a:effectLst/>
                    <a:latin typeface="+mj-lt"/>
                  </a:endParaRPr>
                </a:p>
              </p:txBody>
            </p:sp>
          </p:grpSp>
        </p:grpSp>
        <p:grpSp>
          <p:nvGrpSpPr>
            <p:cNvPr id="20" name="Group 19">
              <a:extLst>
                <a:ext uri="{FF2B5EF4-FFF2-40B4-BE49-F238E27FC236}">
                  <a16:creationId xmlns:a16="http://schemas.microsoft.com/office/drawing/2014/main" id="{93FEDC0D-9369-C8DC-D30A-151387622061}"/>
                </a:ext>
              </a:extLst>
            </p:cNvPr>
            <p:cNvGrpSpPr/>
            <p:nvPr/>
          </p:nvGrpSpPr>
          <p:grpSpPr>
            <a:xfrm>
              <a:off x="511856" y="4441631"/>
              <a:ext cx="5210214" cy="1366018"/>
              <a:chOff x="1527895" y="2770382"/>
              <a:chExt cx="5210214" cy="1366018"/>
            </a:xfrm>
          </p:grpSpPr>
          <p:sp>
            <p:nvSpPr>
              <p:cNvPr id="21" name="Google Shape;4822;p73">
                <a:extLst>
                  <a:ext uri="{FF2B5EF4-FFF2-40B4-BE49-F238E27FC236}">
                    <a16:creationId xmlns:a16="http://schemas.microsoft.com/office/drawing/2014/main" id="{3D83A46D-16BA-5752-BAD1-6B32C5755853}"/>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F2E50579-CC51-09B3-52C2-C3DD6ACC1B80}"/>
                  </a:ext>
                </a:extLst>
              </p:cNvPr>
              <p:cNvGrpSpPr/>
              <p:nvPr/>
            </p:nvGrpSpPr>
            <p:grpSpPr>
              <a:xfrm>
                <a:off x="1527895" y="2770382"/>
                <a:ext cx="3624071" cy="828000"/>
                <a:chOff x="444868" y="1359465"/>
                <a:chExt cx="3624071" cy="828000"/>
              </a:xfrm>
            </p:grpSpPr>
            <p:sp>
              <p:nvSpPr>
                <p:cNvPr id="23" name="Google Shape;4547;p70">
                  <a:extLst>
                    <a:ext uri="{FF2B5EF4-FFF2-40B4-BE49-F238E27FC236}">
                      <a16:creationId xmlns:a16="http://schemas.microsoft.com/office/drawing/2014/main" id="{42DD7AEE-E2C5-B4F3-9D49-131AE6128DBE}"/>
                    </a:ext>
                  </a:extLst>
                </p:cNvPr>
                <p:cNvSpPr/>
                <p:nvPr/>
              </p:nvSpPr>
              <p:spPr>
                <a:xfrm>
                  <a:off x="444868" y="1359465"/>
                  <a:ext cx="828000" cy="828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tx2">
                        <a:lumMod val="85000"/>
                        <a:lumOff val="15000"/>
                      </a:schemeClr>
                    </a:solidFill>
                  </a:endParaRPr>
                </a:p>
              </p:txBody>
            </p:sp>
            <p:sp>
              <p:nvSpPr>
                <p:cNvPr id="25" name="Google Shape;4550;p70">
                  <a:extLst>
                    <a:ext uri="{FF2B5EF4-FFF2-40B4-BE49-F238E27FC236}">
                      <a16:creationId xmlns:a16="http://schemas.microsoft.com/office/drawing/2014/main" id="{5A6E2C90-231A-E65E-04C0-72594A058DCE}"/>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tx2">
                          <a:lumMod val="85000"/>
                          <a:lumOff val="15000"/>
                        </a:schemeClr>
                      </a:solidFill>
                    </a:rPr>
                    <a:t>03.</a:t>
                  </a:r>
                </a:p>
              </p:txBody>
            </p:sp>
            <p:sp>
              <p:nvSpPr>
                <p:cNvPr id="26" name="Google Shape;4563;p70">
                  <a:extLst>
                    <a:ext uri="{FF2B5EF4-FFF2-40B4-BE49-F238E27FC236}">
                      <a16:creationId xmlns:a16="http://schemas.microsoft.com/office/drawing/2014/main" id="{121A0736-1C67-4CC7-ACAF-4C815CCC7801}"/>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tx2">
                          <a:lumMod val="85000"/>
                          <a:lumOff val="1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tx2">
                        <a:lumMod val="85000"/>
                        <a:lumOff val="15000"/>
                      </a:schemeClr>
                    </a:solidFill>
                    <a:effectLst/>
                    <a:latin typeface="+mj-lt"/>
                  </a:endParaRPr>
                </a:p>
              </p:txBody>
            </p:sp>
          </p:grpSp>
        </p:grpSp>
      </p:grpSp>
    </p:spTree>
    <p:extLst>
      <p:ext uri="{BB962C8B-B14F-4D97-AF65-F5344CB8AC3E}">
        <p14:creationId xmlns:p14="http://schemas.microsoft.com/office/powerpoint/2010/main" val="1523036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3205D26-BA6A-A67B-B17D-C82CF30F186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CD655DBE-41A7-2155-F246-1823C7B0808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7</a:t>
            </a:fld>
            <a:endParaRPr lang="en-IN" dirty="0"/>
          </a:p>
        </p:txBody>
      </p:sp>
      <p:pic>
        <p:nvPicPr>
          <p:cNvPr id="7" name="Picture Placeholder 6" descr="A person and person sitting in chairs with laptops&#10;&#10;AI-generated content may be incorrect.">
            <a:extLst>
              <a:ext uri="{FF2B5EF4-FFF2-40B4-BE49-F238E27FC236}">
                <a16:creationId xmlns:a16="http://schemas.microsoft.com/office/drawing/2014/main" id="{4438F9E7-FF9E-091B-88B3-680D9BE208B2}"/>
              </a:ext>
            </a:extLst>
          </p:cNvPr>
          <p:cNvPicPr>
            <a:picLocks noGrp="1" noChangeAspect="1"/>
          </p:cNvPicPr>
          <p:nvPr>
            <p:ph type="pic" sz="quarter" idx="14"/>
          </p:nvPr>
        </p:nvPicPr>
        <p:blipFill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t="492" b="492"/>
          <a:stretch/>
        </p:blipFill>
        <p:spPr/>
      </p:pic>
      <p:graphicFrame>
        <p:nvGraphicFramePr>
          <p:cNvPr id="12" name="Table 11">
            <a:extLst>
              <a:ext uri="{FF2B5EF4-FFF2-40B4-BE49-F238E27FC236}">
                <a16:creationId xmlns:a16="http://schemas.microsoft.com/office/drawing/2014/main" id="{D6DC34FF-565A-4233-D711-9B5195128A6F}"/>
              </a:ext>
            </a:extLst>
          </p:cNvPr>
          <p:cNvGraphicFramePr>
            <a:graphicFrameLocks noGrp="1"/>
          </p:cNvGraphicFramePr>
          <p:nvPr>
            <p:extLst>
              <p:ext uri="{D42A27DB-BD31-4B8C-83A1-F6EECF244321}">
                <p14:modId xmlns:p14="http://schemas.microsoft.com/office/powerpoint/2010/main" val="4224054344"/>
              </p:ext>
            </p:extLst>
          </p:nvPr>
        </p:nvGraphicFramePr>
        <p:xfrm>
          <a:off x="492845" y="1160463"/>
          <a:ext cx="6997845" cy="5211692"/>
        </p:xfrm>
        <a:graphic>
          <a:graphicData uri="http://schemas.openxmlformats.org/drawingml/2006/table">
            <a:tbl>
              <a:tblPr/>
              <a:tblGrid>
                <a:gridCol w="2332615">
                  <a:extLst>
                    <a:ext uri="{9D8B030D-6E8A-4147-A177-3AD203B41FA5}">
                      <a16:colId xmlns:a16="http://schemas.microsoft.com/office/drawing/2014/main" val="78117494"/>
                    </a:ext>
                  </a:extLst>
                </a:gridCol>
                <a:gridCol w="2332615">
                  <a:extLst>
                    <a:ext uri="{9D8B030D-6E8A-4147-A177-3AD203B41FA5}">
                      <a16:colId xmlns:a16="http://schemas.microsoft.com/office/drawing/2014/main" val="3363424002"/>
                    </a:ext>
                  </a:extLst>
                </a:gridCol>
                <a:gridCol w="2332615">
                  <a:extLst>
                    <a:ext uri="{9D8B030D-6E8A-4147-A177-3AD203B41FA5}">
                      <a16:colId xmlns:a16="http://schemas.microsoft.com/office/drawing/2014/main" val="2674044995"/>
                    </a:ext>
                  </a:extLst>
                </a:gridCol>
              </a:tblGrid>
              <a:tr h="349664">
                <a:tc>
                  <a:txBody>
                    <a:bodyPr/>
                    <a:lstStyle/>
                    <a:p>
                      <a:pPr algn="l"/>
                      <a:r>
                        <a:rPr lang="en-CA" sz="1600" b="0" dirty="0">
                          <a:effectLst/>
                          <a:latin typeface="+mj-lt"/>
                        </a:rPr>
                        <a:t>Feature</a:t>
                      </a: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CA" sz="1600" b="0" dirty="0">
                          <a:effectLst/>
                          <a:latin typeface="+mj-lt"/>
                        </a:rPr>
                        <a:t>Benefit</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r>
                        <a:rPr lang="en-CA" sz="1600" b="0" dirty="0">
                          <a:effectLst/>
                          <a:latin typeface="+mj-lt"/>
                        </a:rPr>
                        <a:t>Competitor Comparison</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67606182"/>
                  </a:ext>
                </a:extLst>
              </a:tr>
              <a:tr h="1136409">
                <a:tc>
                  <a:txBody>
                    <a:bodyPr/>
                    <a:lstStyle/>
                    <a:p>
                      <a:r>
                        <a:rPr lang="en-CA" sz="1200" b="1" dirty="0">
                          <a:effectLst/>
                        </a:rPr>
                        <a:t>Automated Invoicing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a:effectLst/>
                        </a:rPr>
                        <a:t>Saves 10+ hours per week.</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effectLst/>
                        </a:rPr>
                        <a:t>Faster than Competitor A.</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874161">
                <a:tc>
                  <a:txBody>
                    <a:bodyPr/>
                    <a:lstStyle/>
                    <a:p>
                      <a:r>
                        <a:rPr lang="en-CA" sz="1200" b="1" dirty="0">
                          <a:effectLst/>
                        </a:rPr>
                        <a:t>Expense Tracking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dirty="0">
                          <a:effectLst/>
                        </a:rPr>
                        <a:t>Reduces errors by 80%.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More accurate than Competitor B.</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136409">
                <a:tc>
                  <a:txBody>
                    <a:bodyPr/>
                    <a:lstStyle/>
                    <a:p>
                      <a:r>
                        <a:rPr lang="en-CA" sz="1200" b="1" dirty="0">
                          <a:effectLst/>
                        </a:rPr>
                        <a:t>Basic Reporting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Improves decision-making speed by 30%.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More intuitive than Competitor C.</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874161">
                <a:tc>
                  <a:txBody>
                    <a:bodyPr/>
                    <a:lstStyle/>
                    <a:p>
                      <a:r>
                        <a:rPr lang="en-CA" sz="1200" b="1" dirty="0">
                          <a:effectLst/>
                        </a:rPr>
                        <a:t>Mobile App</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effectLst/>
                        </a:rPr>
                        <a:t>Ensures accessibility and convenience.</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Better integration than Competitor D.</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611912">
                <a:tc>
                  <a:txBody>
                    <a:bodyPr/>
                    <a:lstStyle/>
                    <a:p>
                      <a:r>
                        <a:rPr lang="en-CA" sz="1200" b="1" dirty="0">
                          <a:effectLst/>
                        </a:rPr>
                        <a:t>Affordable Pricing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Perfect for startups and small budgets.</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50% cheaper than Competitor E.</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sp>
        <p:nvSpPr>
          <p:cNvPr id="6" name="Title 5">
            <a:extLst>
              <a:ext uri="{FF2B5EF4-FFF2-40B4-BE49-F238E27FC236}">
                <a16:creationId xmlns:a16="http://schemas.microsoft.com/office/drawing/2014/main" id="{49BED62B-0E43-3181-CFFD-BF9F439A4942}"/>
              </a:ext>
            </a:extLst>
          </p:cNvPr>
          <p:cNvSpPr>
            <a:spLocks noGrp="1"/>
          </p:cNvSpPr>
          <p:nvPr>
            <p:ph type="title"/>
          </p:nvPr>
        </p:nvSpPr>
        <p:spPr/>
        <p:txBody>
          <a:bodyPr/>
          <a:lstStyle/>
          <a:p>
            <a:r>
              <a:rPr lang="en-CA" dirty="0"/>
              <a:t>Product #1</a:t>
            </a:r>
          </a:p>
        </p:txBody>
      </p:sp>
    </p:spTree>
    <p:extLst>
      <p:ext uri="{BB962C8B-B14F-4D97-AF65-F5344CB8AC3E}">
        <p14:creationId xmlns:p14="http://schemas.microsoft.com/office/powerpoint/2010/main" val="234955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605AAF-29E7-BEEC-9803-FD248568119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3" name="Slide Number Placeholder 2">
            <a:extLst>
              <a:ext uri="{FF2B5EF4-FFF2-40B4-BE49-F238E27FC236}">
                <a16:creationId xmlns:a16="http://schemas.microsoft.com/office/drawing/2014/main" id="{346F9ED3-3A71-7F9B-468D-E88E5AE0613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8</a:t>
            </a:fld>
            <a:endParaRPr lang="en-IN" dirty="0"/>
          </a:p>
        </p:txBody>
      </p:sp>
      <p:sp>
        <p:nvSpPr>
          <p:cNvPr id="5" name="Title 4">
            <a:extLst>
              <a:ext uri="{FF2B5EF4-FFF2-40B4-BE49-F238E27FC236}">
                <a16:creationId xmlns:a16="http://schemas.microsoft.com/office/drawing/2014/main" id="{3D104F54-7EB7-4B7B-3AF4-F3297C2BF085}"/>
              </a:ext>
            </a:extLst>
          </p:cNvPr>
          <p:cNvSpPr>
            <a:spLocks noGrp="1"/>
          </p:cNvSpPr>
          <p:nvPr>
            <p:ph type="title"/>
          </p:nvPr>
        </p:nvSpPr>
        <p:spPr/>
        <p:txBody>
          <a:bodyPr/>
          <a:lstStyle/>
          <a:p>
            <a:r>
              <a:rPr lang="en-CA" dirty="0"/>
              <a:t>Product #2</a:t>
            </a:r>
          </a:p>
        </p:txBody>
      </p:sp>
      <p:graphicFrame>
        <p:nvGraphicFramePr>
          <p:cNvPr id="12" name="Table 11">
            <a:extLst>
              <a:ext uri="{FF2B5EF4-FFF2-40B4-BE49-F238E27FC236}">
                <a16:creationId xmlns:a16="http://schemas.microsoft.com/office/drawing/2014/main" id="{A97E9E43-F801-D7C0-C3D7-88C652FAAD91}"/>
              </a:ext>
            </a:extLst>
          </p:cNvPr>
          <p:cNvGraphicFramePr>
            <a:graphicFrameLocks noGrp="1"/>
          </p:cNvGraphicFramePr>
          <p:nvPr>
            <p:extLst>
              <p:ext uri="{D42A27DB-BD31-4B8C-83A1-F6EECF244321}">
                <p14:modId xmlns:p14="http://schemas.microsoft.com/office/powerpoint/2010/main" val="3459944194"/>
              </p:ext>
            </p:extLst>
          </p:nvPr>
        </p:nvGraphicFramePr>
        <p:xfrm>
          <a:off x="385799" y="1169452"/>
          <a:ext cx="7294662" cy="5320248"/>
        </p:xfrm>
        <a:graphic>
          <a:graphicData uri="http://schemas.openxmlformats.org/drawingml/2006/table">
            <a:tbl>
              <a:tblPr/>
              <a:tblGrid>
                <a:gridCol w="2431554">
                  <a:extLst>
                    <a:ext uri="{9D8B030D-6E8A-4147-A177-3AD203B41FA5}">
                      <a16:colId xmlns:a16="http://schemas.microsoft.com/office/drawing/2014/main" val="78117494"/>
                    </a:ext>
                  </a:extLst>
                </a:gridCol>
                <a:gridCol w="2431554">
                  <a:extLst>
                    <a:ext uri="{9D8B030D-6E8A-4147-A177-3AD203B41FA5}">
                      <a16:colId xmlns:a16="http://schemas.microsoft.com/office/drawing/2014/main" val="3363424002"/>
                    </a:ext>
                  </a:extLst>
                </a:gridCol>
                <a:gridCol w="2431554">
                  <a:extLst>
                    <a:ext uri="{9D8B030D-6E8A-4147-A177-3AD203B41FA5}">
                      <a16:colId xmlns:a16="http://schemas.microsoft.com/office/drawing/2014/main" val="2674044995"/>
                    </a:ext>
                  </a:extLst>
                </a:gridCol>
              </a:tblGrid>
              <a:tr h="656012">
                <a:tc>
                  <a:txBody>
                    <a:bodyPr/>
                    <a:lstStyle/>
                    <a:p>
                      <a:pPr algn="l"/>
                      <a:r>
                        <a:rPr lang="en-CA" sz="1800" b="0" dirty="0">
                          <a:effectLst/>
                          <a:latin typeface="+mj-lt"/>
                        </a:rPr>
                        <a:t>Feature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800" b="0" dirty="0">
                          <a:effectLst/>
                          <a:latin typeface="+mj-lt"/>
                        </a:rPr>
                        <a:t>Benefit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r>
                        <a:rPr lang="en-CA" sz="1800" b="0" i="0" kern="1200" dirty="0">
                          <a:solidFill>
                            <a:schemeClr val="tx1"/>
                          </a:solidFill>
                          <a:effectLst/>
                          <a:latin typeface="+mj-lt"/>
                          <a:ea typeface="+mn-ea"/>
                          <a:cs typeface="+mn-cs"/>
                        </a:rPr>
                        <a:t>Competitor Comparison</a:t>
                      </a:r>
                      <a:endParaRPr lang="en-CA" sz="1800" b="0" dirty="0">
                        <a:effectLst/>
                        <a:latin typeface="+mj-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67606182"/>
                  </a:ext>
                </a:extLst>
              </a:tr>
              <a:tr h="1053304">
                <a:tc>
                  <a:txBody>
                    <a:bodyPr/>
                    <a:lstStyle/>
                    <a:p>
                      <a:r>
                        <a:rPr lang="en-CA" sz="1400" b="1" dirty="0">
                          <a:effectLst/>
                        </a:rPr>
                        <a:t>Automated Invoicing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Saves 15+ hours per week.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effectLst/>
                        </a:rPr>
                        <a:t>Faster than Competitor A.</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810234">
                <a:tc>
                  <a:txBody>
                    <a:bodyPr/>
                    <a:lstStyle/>
                    <a:p>
                      <a:r>
                        <a:rPr lang="en-CA" sz="1400" b="1" dirty="0">
                          <a:effectLst/>
                        </a:rPr>
                        <a:t>Advanced Expense Tracking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effectLst/>
                        </a:rPr>
                        <a:t>Reduces errors by 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More accurate than Competitor B.</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053304">
                <a:tc>
                  <a:txBody>
                    <a:bodyPr/>
                    <a:lstStyle/>
                    <a:p>
                      <a:r>
                        <a:rPr lang="en-CA" sz="1400" b="1" dirty="0">
                          <a:effectLst/>
                        </a:rPr>
                        <a:t>Advanced Reporting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Improves decision-making speed by 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More intuitive than Competitor C.</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810234">
                <a:tc>
                  <a:txBody>
                    <a:bodyPr/>
                    <a:lstStyle/>
                    <a:p>
                      <a:r>
                        <a:rPr lang="en-CA" sz="1400" b="1" dirty="0">
                          <a:effectLst/>
                        </a:rPr>
                        <a:t>Tax Preparation</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Saves 20+ hours during tax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Unique feature in the market.</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937160">
                <a:tc>
                  <a:txBody>
                    <a:bodyPr/>
                    <a:lstStyle/>
                    <a:p>
                      <a:r>
                        <a:rPr lang="en-CA" sz="1400" b="1" dirty="0">
                          <a:effectLst/>
                        </a:rPr>
                        <a:t>Multi-User Access</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Improves team productivity by 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Better collaboration than Competitor D.</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16" name="Picture Placeholder 15" descr="A group of people working on laptops&#10;&#10;AI-generated content may be incorrect.">
            <a:extLst>
              <a:ext uri="{FF2B5EF4-FFF2-40B4-BE49-F238E27FC236}">
                <a16:creationId xmlns:a16="http://schemas.microsoft.com/office/drawing/2014/main" id="{51FBC984-63E9-EC44-E42D-721A317410CD}"/>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l="1340" r="1340"/>
          <a:stretch>
            <a:fillRect/>
          </a:stretch>
        </p:blipFill>
        <p:spPr/>
      </p:pic>
      <p:grpSp>
        <p:nvGrpSpPr>
          <p:cNvPr id="8" name="Group 7">
            <a:extLst>
              <a:ext uri="{FF2B5EF4-FFF2-40B4-BE49-F238E27FC236}">
                <a16:creationId xmlns:a16="http://schemas.microsoft.com/office/drawing/2014/main" id="{59A78830-DDBF-2A9B-6484-7D01AA7ABC28}"/>
              </a:ext>
            </a:extLst>
          </p:cNvPr>
          <p:cNvGrpSpPr/>
          <p:nvPr/>
        </p:nvGrpSpPr>
        <p:grpSpPr>
          <a:xfrm flipH="1">
            <a:off x="10386161" y="0"/>
            <a:ext cx="1805838" cy="1317171"/>
            <a:chOff x="693683" y="718534"/>
            <a:chExt cx="3943479" cy="2876357"/>
          </a:xfrm>
        </p:grpSpPr>
        <p:sp>
          <p:nvSpPr>
            <p:cNvPr id="9" name="Freeform: Shape 8">
              <a:extLst>
                <a:ext uri="{FF2B5EF4-FFF2-40B4-BE49-F238E27FC236}">
                  <a16:creationId xmlns:a16="http://schemas.microsoft.com/office/drawing/2014/main" id="{EC5D0A9B-B758-690E-34A4-CBB9AC4535D4}"/>
                </a:ext>
              </a:extLst>
            </p:cNvPr>
            <p:cNvSpPr/>
            <p:nvPr/>
          </p:nvSpPr>
          <p:spPr>
            <a:xfrm>
              <a:off x="693683" y="718535"/>
              <a:ext cx="3943479" cy="2656071"/>
            </a:xfrm>
            <a:custGeom>
              <a:avLst/>
              <a:gdLst>
                <a:gd name="connsiteX0" fmla="*/ 0 w 3943479"/>
                <a:gd name="connsiteY0" fmla="*/ 0 h 2656071"/>
                <a:gd name="connsiteX1" fmla="*/ 3909679 w 3943479"/>
                <a:gd name="connsiteY1" fmla="*/ 0 h 2656071"/>
                <a:gd name="connsiteX2" fmla="*/ 3922181 w 3943479"/>
                <a:gd name="connsiteY2" fmla="*/ 54817 h 2656071"/>
                <a:gd name="connsiteX3" fmla="*/ 3940571 w 3943479"/>
                <a:gd name="connsiteY3" fmla="*/ 193548 h 2656071"/>
                <a:gd name="connsiteX4" fmla="*/ 3803792 w 3943479"/>
                <a:gd name="connsiteY4" fmla="*/ 724758 h 2656071"/>
                <a:gd name="connsiteX5" fmla="*/ 3112372 w 3943479"/>
                <a:gd name="connsiteY5" fmla="*/ 1033177 h 2656071"/>
                <a:gd name="connsiteX6" fmla="*/ 2359040 w 3943479"/>
                <a:gd name="connsiteY6" fmla="*/ 1202055 h 2656071"/>
                <a:gd name="connsiteX7" fmla="*/ 1855739 w 3943479"/>
                <a:gd name="connsiteY7" fmla="*/ 1680782 h 2656071"/>
                <a:gd name="connsiteX8" fmla="*/ 130761 w 3943479"/>
                <a:gd name="connsiteY8" fmla="*/ 2643855 h 2656071"/>
                <a:gd name="connsiteX9" fmla="*/ 49182 w 3943479"/>
                <a:gd name="connsiteY9" fmla="*/ 2655684 h 2656071"/>
                <a:gd name="connsiteX10" fmla="*/ 0 w 3943479"/>
                <a:gd name="connsiteY10" fmla="*/ 2656071 h 265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43479" h="2656071">
                  <a:moveTo>
                    <a:pt x="0" y="0"/>
                  </a:moveTo>
                  <a:lnTo>
                    <a:pt x="3909679" y="0"/>
                  </a:lnTo>
                  <a:lnTo>
                    <a:pt x="3922181" y="54817"/>
                  </a:lnTo>
                  <a:cubicBezTo>
                    <a:pt x="3930677" y="100680"/>
                    <a:pt x="3937047" y="146900"/>
                    <a:pt x="3940571" y="193548"/>
                  </a:cubicBezTo>
                  <a:cubicBezTo>
                    <a:pt x="3954668" y="380143"/>
                    <a:pt x="3918854" y="577215"/>
                    <a:pt x="3803792" y="724758"/>
                  </a:cubicBezTo>
                  <a:cubicBezTo>
                    <a:pt x="3644343" y="929069"/>
                    <a:pt x="3369356" y="1000411"/>
                    <a:pt x="3112372" y="1033177"/>
                  </a:cubicBezTo>
                  <a:cubicBezTo>
                    <a:pt x="2855292" y="1065943"/>
                    <a:pt x="2585354" y="1075849"/>
                    <a:pt x="2359040" y="1202055"/>
                  </a:cubicBezTo>
                  <a:cubicBezTo>
                    <a:pt x="2155776" y="1315403"/>
                    <a:pt x="2012806" y="1508951"/>
                    <a:pt x="1855739" y="1680782"/>
                  </a:cubicBezTo>
                  <a:cubicBezTo>
                    <a:pt x="1403682" y="2175225"/>
                    <a:pt x="788939" y="2518411"/>
                    <a:pt x="130761" y="2643855"/>
                  </a:cubicBezTo>
                  <a:cubicBezTo>
                    <a:pt x="104401" y="2648879"/>
                    <a:pt x="76849" y="2653213"/>
                    <a:pt x="49182" y="2655684"/>
                  </a:cubicBezTo>
                  <a:lnTo>
                    <a:pt x="0" y="2656071"/>
                  </a:lnTo>
                  <a:close/>
                </a:path>
              </a:pathLst>
            </a:custGeom>
            <a:solidFill>
              <a:schemeClr val="accent2"/>
            </a:solidFill>
            <a:ln w="9525"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D563ECA3-C0A6-3EC0-3021-123E1D0A7B6E}"/>
                </a:ext>
              </a:extLst>
            </p:cNvPr>
            <p:cNvSpPr/>
            <p:nvPr/>
          </p:nvSpPr>
          <p:spPr>
            <a:xfrm>
              <a:off x="693683" y="718534"/>
              <a:ext cx="3718089" cy="2876357"/>
            </a:xfrm>
            <a:custGeom>
              <a:avLst/>
              <a:gdLst>
                <a:gd name="connsiteX0" fmla="*/ 3955352 w 3955351"/>
                <a:gd name="connsiteY0" fmla="*/ 0 h 3059906"/>
                <a:gd name="connsiteX1" fmla="*/ 3828098 w 3955351"/>
                <a:gd name="connsiteY1" fmla="*/ 555117 h 3059906"/>
                <a:gd name="connsiteX2" fmla="*/ 3253073 w 3955351"/>
                <a:gd name="connsiteY2" fmla="*/ 896398 h 3059906"/>
                <a:gd name="connsiteX3" fmla="*/ 2583371 w 3955351"/>
                <a:gd name="connsiteY3" fmla="*/ 1040702 h 3059906"/>
                <a:gd name="connsiteX4" fmla="*/ 1812608 w 3955351"/>
                <a:gd name="connsiteY4" fmla="*/ 1637538 h 3059906"/>
                <a:gd name="connsiteX5" fmla="*/ 1181386 w 3955351"/>
                <a:gd name="connsiteY5" fmla="*/ 2394395 h 3059906"/>
                <a:gd name="connsiteX6" fmla="*/ 0 w 3955351"/>
                <a:gd name="connsiteY6" fmla="*/ 3059906 h 305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351" h="3059906">
                  <a:moveTo>
                    <a:pt x="3955352" y="0"/>
                  </a:moveTo>
                  <a:cubicBezTo>
                    <a:pt x="3947255" y="192024"/>
                    <a:pt x="3932492" y="393668"/>
                    <a:pt x="3828098" y="555117"/>
                  </a:cubicBezTo>
                  <a:cubicBezTo>
                    <a:pt x="3703987" y="747141"/>
                    <a:pt x="3475958" y="845344"/>
                    <a:pt x="3253073" y="896398"/>
                  </a:cubicBezTo>
                  <a:cubicBezTo>
                    <a:pt x="3030188" y="947452"/>
                    <a:pt x="2798255" y="962597"/>
                    <a:pt x="2583371" y="1040702"/>
                  </a:cubicBezTo>
                  <a:cubicBezTo>
                    <a:pt x="2274475" y="1153001"/>
                    <a:pt x="2025110" y="1386745"/>
                    <a:pt x="1812608" y="1637538"/>
                  </a:cubicBezTo>
                  <a:cubicBezTo>
                    <a:pt x="1600105" y="1888331"/>
                    <a:pt x="1414463" y="2162651"/>
                    <a:pt x="1181386" y="2394395"/>
                  </a:cubicBezTo>
                  <a:cubicBezTo>
                    <a:pt x="857060" y="2717006"/>
                    <a:pt x="444056" y="2949607"/>
                    <a:pt x="0" y="3059906"/>
                  </a:cubicBezTo>
                </a:path>
              </a:pathLst>
            </a:custGeom>
            <a:noFill/>
            <a:ln w="9525" cap="flat">
              <a:solidFill>
                <a:srgbClr val="000000"/>
              </a:solidFill>
              <a:prstDash val="solid"/>
              <a:miter/>
            </a:ln>
          </p:spPr>
          <p:txBody>
            <a:bodyPr rtlCol="0" anchor="ctr"/>
            <a:lstStyle/>
            <a:p>
              <a:endParaRPr lang="en-CA"/>
            </a:p>
          </p:txBody>
        </p:sp>
      </p:grpSp>
    </p:spTree>
    <p:extLst>
      <p:ext uri="{BB962C8B-B14F-4D97-AF65-F5344CB8AC3E}">
        <p14:creationId xmlns:p14="http://schemas.microsoft.com/office/powerpoint/2010/main" val="1636478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3314B-4C72-B595-2C5B-A4CD97B2B49B}"/>
              </a:ext>
            </a:extLst>
          </p:cNvPr>
          <p:cNvSpPr>
            <a:spLocks noGrp="1"/>
          </p:cNvSpPr>
          <p:nvPr>
            <p:ph type="title"/>
          </p:nvPr>
        </p:nvSpPr>
        <p:spPr/>
        <p:txBody>
          <a:bodyPr/>
          <a:lstStyle/>
          <a:p>
            <a:r>
              <a:rPr lang="en-CA" dirty="0"/>
              <a:t>Meet the team</a:t>
            </a:r>
          </a:p>
        </p:txBody>
      </p:sp>
      <p:sp>
        <p:nvSpPr>
          <p:cNvPr id="4" name="Footer Placeholder 3">
            <a:extLst>
              <a:ext uri="{FF2B5EF4-FFF2-40B4-BE49-F238E27FC236}">
                <a16:creationId xmlns:a16="http://schemas.microsoft.com/office/drawing/2014/main" id="{85D33477-E398-B5D0-C210-B3A28C48426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CF619F8-DBFE-858D-D62A-CA9076419735}"/>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9</a:t>
            </a:fld>
            <a:endParaRPr lang="en-IN" dirty="0"/>
          </a:p>
        </p:txBody>
      </p:sp>
      <p:grpSp>
        <p:nvGrpSpPr>
          <p:cNvPr id="18" name="Group 17">
            <a:extLst>
              <a:ext uri="{FF2B5EF4-FFF2-40B4-BE49-F238E27FC236}">
                <a16:creationId xmlns:a16="http://schemas.microsoft.com/office/drawing/2014/main" id="{012603ED-2CB6-BD61-5EDC-BF41F8E160DB}"/>
              </a:ext>
            </a:extLst>
          </p:cNvPr>
          <p:cNvGrpSpPr/>
          <p:nvPr/>
        </p:nvGrpSpPr>
        <p:grpSpPr>
          <a:xfrm>
            <a:off x="194408" y="1345474"/>
            <a:ext cx="11803185" cy="1933303"/>
            <a:chOff x="104503" y="1345474"/>
            <a:chExt cx="11803185" cy="1933303"/>
          </a:xfrm>
        </p:grpSpPr>
        <p:grpSp>
          <p:nvGrpSpPr>
            <p:cNvPr id="6" name="Group 5">
              <a:extLst>
                <a:ext uri="{FF2B5EF4-FFF2-40B4-BE49-F238E27FC236}">
                  <a16:creationId xmlns:a16="http://schemas.microsoft.com/office/drawing/2014/main" id="{5B417096-345A-C5C3-671C-1EFBD6D51414}"/>
                </a:ext>
              </a:extLst>
            </p:cNvPr>
            <p:cNvGrpSpPr/>
            <p:nvPr/>
          </p:nvGrpSpPr>
          <p:grpSpPr>
            <a:xfrm>
              <a:off x="104503" y="1345474"/>
              <a:ext cx="2891801" cy="1810325"/>
              <a:chOff x="5682005" y="1536019"/>
              <a:chExt cx="6046503" cy="4238068"/>
            </a:xfrm>
          </p:grpSpPr>
          <p:sp>
            <p:nvSpPr>
              <p:cNvPr id="7" name="Rectangle 6">
                <a:extLst>
                  <a:ext uri="{FF2B5EF4-FFF2-40B4-BE49-F238E27FC236}">
                    <a16:creationId xmlns:a16="http://schemas.microsoft.com/office/drawing/2014/main" id="{2C1A12E2-2022-C76B-1E9E-5D3F1775E5D6}"/>
                  </a:ext>
                </a:extLst>
              </p:cNvPr>
              <p:cNvSpPr/>
              <p:nvPr/>
            </p:nvSpPr>
            <p:spPr>
              <a:xfrm>
                <a:off x="5682005" y="1536019"/>
                <a:ext cx="6046503" cy="39044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56C2832C-0F47-3A9C-EC7D-F39623833002}"/>
                  </a:ext>
                </a:extLst>
              </p:cNvPr>
              <p:cNvSpPr/>
              <p:nvPr/>
            </p:nvSpPr>
            <p:spPr>
              <a:xfrm>
                <a:off x="6267513" y="1781951"/>
                <a:ext cx="5251456" cy="3992136"/>
              </a:xfrm>
              <a:prstGeom prst="rect">
                <a:avLst/>
              </a:prstGeom>
              <a:blipFill>
                <a:blip r:embed="rId2"/>
                <a:srcRect/>
                <a:stretch>
                  <a:fillRect l="-943" r="-943"/>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9" name="Group 8">
              <a:extLst>
                <a:ext uri="{FF2B5EF4-FFF2-40B4-BE49-F238E27FC236}">
                  <a16:creationId xmlns:a16="http://schemas.microsoft.com/office/drawing/2014/main" id="{923B63A9-79C1-AEF7-F1F0-593F25720606}"/>
                </a:ext>
              </a:extLst>
            </p:cNvPr>
            <p:cNvGrpSpPr/>
            <p:nvPr/>
          </p:nvGrpSpPr>
          <p:grpSpPr>
            <a:xfrm>
              <a:off x="3354989" y="1345474"/>
              <a:ext cx="2611776" cy="1933303"/>
              <a:chOff x="6267513" y="1536019"/>
              <a:chExt cx="5460995" cy="4525966"/>
            </a:xfrm>
          </p:grpSpPr>
          <p:sp>
            <p:nvSpPr>
              <p:cNvPr id="10" name="Rectangle 9">
                <a:extLst>
                  <a:ext uri="{FF2B5EF4-FFF2-40B4-BE49-F238E27FC236}">
                    <a16:creationId xmlns:a16="http://schemas.microsoft.com/office/drawing/2014/main" id="{8BD6A36C-BAD2-0B42-FB84-1F2D2B92B0B7}"/>
                  </a:ext>
                </a:extLst>
              </p:cNvPr>
              <p:cNvSpPr/>
              <p:nvPr/>
            </p:nvSpPr>
            <p:spPr>
              <a:xfrm>
                <a:off x="6930769" y="1536019"/>
                <a:ext cx="4797739" cy="452596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05B6E3A6-E47C-8303-F4F7-22BC6741324B}"/>
                  </a:ext>
                </a:extLst>
              </p:cNvPr>
              <p:cNvSpPr/>
              <p:nvPr/>
            </p:nvSpPr>
            <p:spPr>
              <a:xfrm>
                <a:off x="6267513" y="1781951"/>
                <a:ext cx="5251456" cy="3992136"/>
              </a:xfrm>
              <a:prstGeom prst="rect">
                <a:avLst/>
              </a:prstGeom>
              <a:blipFill>
                <a:blip r:embed="rId3"/>
                <a:srcRect/>
                <a:stretch>
                  <a:fillRect t="-23641" b="-2364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21DF69C6-E4C1-32F8-B566-2D68B053DC8B}"/>
                </a:ext>
              </a:extLst>
            </p:cNvPr>
            <p:cNvGrpSpPr/>
            <p:nvPr/>
          </p:nvGrpSpPr>
          <p:grpSpPr>
            <a:xfrm>
              <a:off x="6045425" y="1345474"/>
              <a:ext cx="2891801" cy="1810325"/>
              <a:chOff x="5682005" y="1536019"/>
              <a:chExt cx="6046503" cy="4238068"/>
            </a:xfrm>
          </p:grpSpPr>
          <p:sp>
            <p:nvSpPr>
              <p:cNvPr id="13" name="Rectangle 12">
                <a:extLst>
                  <a:ext uri="{FF2B5EF4-FFF2-40B4-BE49-F238E27FC236}">
                    <a16:creationId xmlns:a16="http://schemas.microsoft.com/office/drawing/2014/main" id="{EBA0D1F9-6041-ED05-E066-0B78286310EC}"/>
                  </a:ext>
                </a:extLst>
              </p:cNvPr>
              <p:cNvSpPr/>
              <p:nvPr/>
            </p:nvSpPr>
            <p:spPr>
              <a:xfrm>
                <a:off x="5682005" y="1536019"/>
                <a:ext cx="6046503" cy="39044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295D2BF3-25A2-B90F-E7D6-3D05FBA1FF2F}"/>
                  </a:ext>
                </a:extLst>
              </p:cNvPr>
              <p:cNvSpPr/>
              <p:nvPr/>
            </p:nvSpPr>
            <p:spPr>
              <a:xfrm>
                <a:off x="6267513" y="1781951"/>
                <a:ext cx="5251457" cy="3992136"/>
              </a:xfrm>
              <a:prstGeom prst="rect">
                <a:avLst/>
              </a:prstGeom>
              <a:blipFill>
                <a:blip r:embed="rId4"/>
                <a:srcRect/>
                <a:stretch>
                  <a:fillRect t="-42292" b="-6506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a:extLst>
                <a:ext uri="{FF2B5EF4-FFF2-40B4-BE49-F238E27FC236}">
                  <a16:creationId xmlns:a16="http://schemas.microsoft.com/office/drawing/2014/main" id="{59EE1B03-E5C7-9580-150C-61770231CC2F}"/>
                </a:ext>
              </a:extLst>
            </p:cNvPr>
            <p:cNvGrpSpPr/>
            <p:nvPr/>
          </p:nvGrpSpPr>
          <p:grpSpPr>
            <a:xfrm>
              <a:off x="9295912" y="1345474"/>
              <a:ext cx="2611776" cy="1933303"/>
              <a:chOff x="6267513" y="1536019"/>
              <a:chExt cx="5460995" cy="4525966"/>
            </a:xfrm>
          </p:grpSpPr>
          <p:sp>
            <p:nvSpPr>
              <p:cNvPr id="16" name="Rectangle 15">
                <a:extLst>
                  <a:ext uri="{FF2B5EF4-FFF2-40B4-BE49-F238E27FC236}">
                    <a16:creationId xmlns:a16="http://schemas.microsoft.com/office/drawing/2014/main" id="{B03A3AD3-881D-9A3C-767B-721F0EC7A54D}"/>
                  </a:ext>
                </a:extLst>
              </p:cNvPr>
              <p:cNvSpPr/>
              <p:nvPr/>
            </p:nvSpPr>
            <p:spPr>
              <a:xfrm>
                <a:off x="6930769" y="1536019"/>
                <a:ext cx="4797739" cy="452596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FD7CF4F7-3FA6-A58B-E882-403FDF77F39B}"/>
                  </a:ext>
                </a:extLst>
              </p:cNvPr>
              <p:cNvSpPr/>
              <p:nvPr/>
            </p:nvSpPr>
            <p:spPr>
              <a:xfrm>
                <a:off x="6267513" y="1781951"/>
                <a:ext cx="5251456" cy="3992136"/>
              </a:xfrm>
              <a:prstGeom prst="rect">
                <a:avLst/>
              </a:prstGeom>
              <a:blipFill>
                <a:blip r:embed="rId5"/>
                <a:srcRect/>
                <a:stretch>
                  <a:fillRect l="-928" r="-928"/>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grpSp>
        <p:nvGrpSpPr>
          <p:cNvPr id="50" name="Group 49">
            <a:extLst>
              <a:ext uri="{FF2B5EF4-FFF2-40B4-BE49-F238E27FC236}">
                <a16:creationId xmlns:a16="http://schemas.microsoft.com/office/drawing/2014/main" id="{FE2EAA9E-2D35-2C41-DDDF-7F51D5C05043}"/>
              </a:ext>
            </a:extLst>
          </p:cNvPr>
          <p:cNvGrpSpPr/>
          <p:nvPr/>
        </p:nvGrpSpPr>
        <p:grpSpPr>
          <a:xfrm>
            <a:off x="445632" y="3369211"/>
            <a:ext cx="11451747" cy="2782917"/>
            <a:chOff x="445632" y="3369211"/>
            <a:chExt cx="11451747" cy="2782917"/>
          </a:xfrm>
        </p:grpSpPr>
        <p:grpSp>
          <p:nvGrpSpPr>
            <p:cNvPr id="47" name="Group 46">
              <a:extLst>
                <a:ext uri="{FF2B5EF4-FFF2-40B4-BE49-F238E27FC236}">
                  <a16:creationId xmlns:a16="http://schemas.microsoft.com/office/drawing/2014/main" id="{220EA332-0DA5-D5FF-15D3-2B006C5A065A}"/>
                </a:ext>
              </a:extLst>
            </p:cNvPr>
            <p:cNvGrpSpPr/>
            <p:nvPr/>
          </p:nvGrpSpPr>
          <p:grpSpPr>
            <a:xfrm>
              <a:off x="3444311" y="3369211"/>
              <a:ext cx="2511562" cy="2782917"/>
              <a:chOff x="3468986" y="3315199"/>
              <a:chExt cx="2511562" cy="2782917"/>
            </a:xfrm>
          </p:grpSpPr>
          <p:sp>
            <p:nvSpPr>
              <p:cNvPr id="22" name="Rectangle 21">
                <a:extLst>
                  <a:ext uri="{FF2B5EF4-FFF2-40B4-BE49-F238E27FC236}">
                    <a16:creationId xmlns:a16="http://schemas.microsoft.com/office/drawing/2014/main" id="{2F11D9A9-97D3-0264-D718-04BA575AA8B7}"/>
                  </a:ext>
                </a:extLst>
              </p:cNvPr>
              <p:cNvSpPr/>
              <p:nvPr/>
            </p:nvSpPr>
            <p:spPr>
              <a:xfrm>
                <a:off x="3468986" y="3364550"/>
                <a:ext cx="1737360" cy="31837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24" name="TextBox 23">
                <a:extLst>
                  <a:ext uri="{FF2B5EF4-FFF2-40B4-BE49-F238E27FC236}">
                    <a16:creationId xmlns:a16="http://schemas.microsoft.com/office/drawing/2014/main" id="{4C3B9517-BB00-587B-D1BD-911C0E7CDCBC}"/>
                  </a:ext>
                </a:extLst>
              </p:cNvPr>
              <p:cNvSpPr txBox="1"/>
              <p:nvPr/>
            </p:nvSpPr>
            <p:spPr>
              <a:xfrm>
                <a:off x="3468986" y="3315199"/>
                <a:ext cx="2036966" cy="369332"/>
              </a:xfrm>
              <a:prstGeom prst="rect">
                <a:avLst/>
              </a:prstGeom>
              <a:noFill/>
            </p:spPr>
            <p:txBody>
              <a:bodyPr wrap="square">
                <a:spAutoFit/>
              </a:bodyPr>
              <a:lstStyle/>
              <a:p>
                <a:r>
                  <a:rPr lang="en-CA" sz="1800" b="1" dirty="0">
                    <a:effectLst/>
                    <a:latin typeface="+mj-lt"/>
                  </a:rPr>
                  <a:t>John Smith</a:t>
                </a:r>
              </a:p>
            </p:txBody>
          </p:sp>
          <p:sp>
            <p:nvSpPr>
              <p:cNvPr id="26" name="TextBox 25">
                <a:extLst>
                  <a:ext uri="{FF2B5EF4-FFF2-40B4-BE49-F238E27FC236}">
                    <a16:creationId xmlns:a16="http://schemas.microsoft.com/office/drawing/2014/main" id="{8A5F4943-C33E-A37C-7FF5-8B79D949A383}"/>
                  </a:ext>
                </a:extLst>
              </p:cNvPr>
              <p:cNvSpPr txBox="1"/>
              <p:nvPr/>
            </p:nvSpPr>
            <p:spPr>
              <a:xfrm>
                <a:off x="3468986" y="3670040"/>
                <a:ext cx="1149531" cy="338554"/>
              </a:xfrm>
              <a:prstGeom prst="rect">
                <a:avLst/>
              </a:prstGeom>
              <a:noFill/>
            </p:spPr>
            <p:txBody>
              <a:bodyPr wrap="square">
                <a:spAutoFit/>
              </a:bodyPr>
              <a:lstStyle/>
              <a:p>
                <a:r>
                  <a:rPr lang="en-CA" sz="1600" dirty="0">
                    <a:effectLst/>
                  </a:rPr>
                  <a:t>CTO</a:t>
                </a:r>
              </a:p>
            </p:txBody>
          </p:sp>
          <p:sp>
            <p:nvSpPr>
              <p:cNvPr id="28" name="TextBox 27">
                <a:extLst>
                  <a:ext uri="{FF2B5EF4-FFF2-40B4-BE49-F238E27FC236}">
                    <a16:creationId xmlns:a16="http://schemas.microsoft.com/office/drawing/2014/main" id="{53749AAE-A106-36E3-02CE-505EF0D2424A}"/>
                  </a:ext>
                </a:extLst>
              </p:cNvPr>
              <p:cNvSpPr txBox="1"/>
              <p:nvPr/>
            </p:nvSpPr>
            <p:spPr>
              <a:xfrm>
                <a:off x="3468986" y="4066791"/>
                <a:ext cx="2511562" cy="2031325"/>
              </a:xfrm>
              <a:prstGeom prst="rect">
                <a:avLst/>
              </a:prstGeom>
              <a:noFill/>
            </p:spPr>
            <p:txBody>
              <a:bodyPr wrap="square">
                <a:spAutoFit/>
              </a:bodyPr>
              <a:lstStyle/>
              <a:p>
                <a:r>
                  <a:rPr lang="en-CA" sz="1400" dirty="0">
                    <a:effectLst/>
                  </a:rPr>
                  <a:t>Built 3 SaaS platforms.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6" name="Group 45">
              <a:extLst>
                <a:ext uri="{FF2B5EF4-FFF2-40B4-BE49-F238E27FC236}">
                  <a16:creationId xmlns:a16="http://schemas.microsoft.com/office/drawing/2014/main" id="{AA44C1CA-2451-2B11-4403-3110185DEDA9}"/>
                </a:ext>
              </a:extLst>
            </p:cNvPr>
            <p:cNvGrpSpPr/>
            <p:nvPr/>
          </p:nvGrpSpPr>
          <p:grpSpPr>
            <a:xfrm>
              <a:off x="445632" y="3369211"/>
              <a:ext cx="2520997" cy="2567474"/>
              <a:chOff x="445632" y="3315199"/>
              <a:chExt cx="2520997" cy="2567474"/>
            </a:xfrm>
          </p:grpSpPr>
          <p:sp>
            <p:nvSpPr>
              <p:cNvPr id="31" name="Rectangle 30">
                <a:extLst>
                  <a:ext uri="{FF2B5EF4-FFF2-40B4-BE49-F238E27FC236}">
                    <a16:creationId xmlns:a16="http://schemas.microsoft.com/office/drawing/2014/main" id="{10CDBDEB-E4DA-6376-13FF-5B7DE021B718}"/>
                  </a:ext>
                </a:extLst>
              </p:cNvPr>
              <p:cNvSpPr/>
              <p:nvPr/>
            </p:nvSpPr>
            <p:spPr>
              <a:xfrm>
                <a:off x="455067" y="3364550"/>
                <a:ext cx="1737360" cy="31837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32" name="TextBox 31">
                <a:extLst>
                  <a:ext uri="{FF2B5EF4-FFF2-40B4-BE49-F238E27FC236}">
                    <a16:creationId xmlns:a16="http://schemas.microsoft.com/office/drawing/2014/main" id="{05F61C88-CFA1-5155-68CD-07B2BAFC3024}"/>
                  </a:ext>
                </a:extLst>
              </p:cNvPr>
              <p:cNvSpPr txBox="1"/>
              <p:nvPr/>
            </p:nvSpPr>
            <p:spPr>
              <a:xfrm>
                <a:off x="445632" y="3315199"/>
                <a:ext cx="2036966" cy="369332"/>
              </a:xfrm>
              <a:prstGeom prst="rect">
                <a:avLst/>
              </a:prstGeom>
              <a:noFill/>
            </p:spPr>
            <p:txBody>
              <a:bodyPr wrap="square">
                <a:spAutoFit/>
              </a:bodyPr>
              <a:lstStyle/>
              <a:p>
                <a:r>
                  <a:rPr lang="en-CA" sz="1800" b="1" dirty="0">
                    <a:effectLst/>
                    <a:latin typeface="+mj-lt"/>
                  </a:rPr>
                  <a:t>Jane Doe</a:t>
                </a:r>
              </a:p>
            </p:txBody>
          </p:sp>
          <p:sp>
            <p:nvSpPr>
              <p:cNvPr id="33" name="TextBox 32">
                <a:extLst>
                  <a:ext uri="{FF2B5EF4-FFF2-40B4-BE49-F238E27FC236}">
                    <a16:creationId xmlns:a16="http://schemas.microsoft.com/office/drawing/2014/main" id="{9CA3F520-E4DF-363A-EBC0-F48F21585D22}"/>
                  </a:ext>
                </a:extLst>
              </p:cNvPr>
              <p:cNvSpPr txBox="1"/>
              <p:nvPr/>
            </p:nvSpPr>
            <p:spPr>
              <a:xfrm>
                <a:off x="455067" y="3670040"/>
                <a:ext cx="1149531" cy="338554"/>
              </a:xfrm>
              <a:prstGeom prst="rect">
                <a:avLst/>
              </a:prstGeom>
              <a:noFill/>
            </p:spPr>
            <p:txBody>
              <a:bodyPr wrap="square">
                <a:spAutoFit/>
              </a:bodyPr>
              <a:lstStyle/>
              <a:p>
                <a:r>
                  <a:rPr lang="en-CA" sz="1600" dirty="0">
                    <a:effectLst/>
                  </a:rPr>
                  <a:t>CEO</a:t>
                </a:r>
              </a:p>
            </p:txBody>
          </p:sp>
          <p:sp>
            <p:nvSpPr>
              <p:cNvPr id="34" name="TextBox 33">
                <a:extLst>
                  <a:ext uri="{FF2B5EF4-FFF2-40B4-BE49-F238E27FC236}">
                    <a16:creationId xmlns:a16="http://schemas.microsoft.com/office/drawing/2014/main" id="{D1B94E68-73D8-FF85-DA87-7D53C8A0CAEE}"/>
                  </a:ext>
                </a:extLst>
              </p:cNvPr>
              <p:cNvSpPr txBox="1"/>
              <p:nvPr/>
            </p:nvSpPr>
            <p:spPr>
              <a:xfrm>
                <a:off x="455067" y="4066791"/>
                <a:ext cx="2511562" cy="1815882"/>
              </a:xfrm>
              <a:prstGeom prst="rect">
                <a:avLst/>
              </a:prstGeom>
              <a:noFill/>
            </p:spPr>
            <p:txBody>
              <a:bodyPr wrap="square">
                <a:spAutoFit/>
              </a:bodyPr>
              <a:lstStyle/>
              <a:p>
                <a:r>
                  <a:rPr lang="en-CA" sz="1400" dirty="0">
                    <a:effectLst/>
                  </a:rPr>
                  <a:t>10+ years in fintech.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8" name="Group 47">
              <a:extLst>
                <a:ext uri="{FF2B5EF4-FFF2-40B4-BE49-F238E27FC236}">
                  <a16:creationId xmlns:a16="http://schemas.microsoft.com/office/drawing/2014/main" id="{8CC15773-4DFF-B951-DE98-C1BB2B1EE1A2}"/>
                </a:ext>
              </a:extLst>
            </p:cNvPr>
            <p:cNvGrpSpPr/>
            <p:nvPr/>
          </p:nvGrpSpPr>
          <p:grpSpPr>
            <a:xfrm>
              <a:off x="6473470" y="3369211"/>
              <a:ext cx="2520997" cy="2567474"/>
              <a:chOff x="6473470" y="3315199"/>
              <a:chExt cx="2520997" cy="2567474"/>
            </a:xfrm>
          </p:grpSpPr>
          <p:sp>
            <p:nvSpPr>
              <p:cNvPr id="36" name="Rectangle 35">
                <a:extLst>
                  <a:ext uri="{FF2B5EF4-FFF2-40B4-BE49-F238E27FC236}">
                    <a16:creationId xmlns:a16="http://schemas.microsoft.com/office/drawing/2014/main" id="{02C35610-356E-B954-EDD0-B5932BFB0BB2}"/>
                  </a:ext>
                </a:extLst>
              </p:cNvPr>
              <p:cNvSpPr/>
              <p:nvPr/>
            </p:nvSpPr>
            <p:spPr>
              <a:xfrm>
                <a:off x="6482905" y="3364550"/>
                <a:ext cx="1737360" cy="31837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37" name="TextBox 36">
                <a:extLst>
                  <a:ext uri="{FF2B5EF4-FFF2-40B4-BE49-F238E27FC236}">
                    <a16:creationId xmlns:a16="http://schemas.microsoft.com/office/drawing/2014/main" id="{3ECB25DD-F8B4-3FB4-9F99-05BF91FD188D}"/>
                  </a:ext>
                </a:extLst>
              </p:cNvPr>
              <p:cNvSpPr txBox="1"/>
              <p:nvPr/>
            </p:nvSpPr>
            <p:spPr>
              <a:xfrm>
                <a:off x="6473470" y="3315199"/>
                <a:ext cx="2036966" cy="369332"/>
              </a:xfrm>
              <a:prstGeom prst="rect">
                <a:avLst/>
              </a:prstGeom>
              <a:noFill/>
            </p:spPr>
            <p:txBody>
              <a:bodyPr wrap="square">
                <a:spAutoFit/>
              </a:bodyPr>
              <a:lstStyle/>
              <a:p>
                <a:r>
                  <a:rPr lang="en-CA" sz="1800" b="1" dirty="0">
                    <a:effectLst/>
                    <a:latin typeface="+mj-lt"/>
                  </a:rPr>
                  <a:t>Mark Doe</a:t>
                </a:r>
              </a:p>
            </p:txBody>
          </p:sp>
          <p:sp>
            <p:nvSpPr>
              <p:cNvPr id="38" name="TextBox 37">
                <a:extLst>
                  <a:ext uri="{FF2B5EF4-FFF2-40B4-BE49-F238E27FC236}">
                    <a16:creationId xmlns:a16="http://schemas.microsoft.com/office/drawing/2014/main" id="{03F4438D-7771-C052-01F4-3F21502404F8}"/>
                  </a:ext>
                </a:extLst>
              </p:cNvPr>
              <p:cNvSpPr txBox="1"/>
              <p:nvPr/>
            </p:nvSpPr>
            <p:spPr>
              <a:xfrm>
                <a:off x="6482905" y="3670040"/>
                <a:ext cx="1149531" cy="338554"/>
              </a:xfrm>
              <a:prstGeom prst="rect">
                <a:avLst/>
              </a:prstGeom>
              <a:noFill/>
            </p:spPr>
            <p:txBody>
              <a:bodyPr wrap="square">
                <a:spAutoFit/>
              </a:bodyPr>
              <a:lstStyle/>
              <a:p>
                <a:r>
                  <a:rPr lang="en-CA" sz="1600" dirty="0">
                    <a:effectLst/>
                  </a:rPr>
                  <a:t>CEO</a:t>
                </a:r>
              </a:p>
            </p:txBody>
          </p:sp>
          <p:sp>
            <p:nvSpPr>
              <p:cNvPr id="39" name="TextBox 38">
                <a:extLst>
                  <a:ext uri="{FF2B5EF4-FFF2-40B4-BE49-F238E27FC236}">
                    <a16:creationId xmlns:a16="http://schemas.microsoft.com/office/drawing/2014/main" id="{4937D490-C06B-8029-60BF-7709E809BA79}"/>
                  </a:ext>
                </a:extLst>
              </p:cNvPr>
              <p:cNvSpPr txBox="1"/>
              <p:nvPr/>
            </p:nvSpPr>
            <p:spPr>
              <a:xfrm>
                <a:off x="6482905" y="4066791"/>
                <a:ext cx="2511562" cy="1815882"/>
              </a:xfrm>
              <a:prstGeom prst="rect">
                <a:avLst/>
              </a:prstGeom>
              <a:noFill/>
            </p:spPr>
            <p:txBody>
              <a:bodyPr wrap="square">
                <a:spAutoFit/>
              </a:bodyPr>
              <a:lstStyle/>
              <a:p>
                <a:r>
                  <a:rPr lang="en-CA" sz="1400" dirty="0">
                    <a:effectLst/>
                  </a:rPr>
                  <a:t>10+ years in fintech.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9" name="Group 48">
              <a:extLst>
                <a:ext uri="{FF2B5EF4-FFF2-40B4-BE49-F238E27FC236}">
                  <a16:creationId xmlns:a16="http://schemas.microsoft.com/office/drawing/2014/main" id="{C0D83A48-D294-51E0-BF33-76BBD9148DFA}"/>
                </a:ext>
              </a:extLst>
            </p:cNvPr>
            <p:cNvGrpSpPr/>
            <p:nvPr/>
          </p:nvGrpSpPr>
          <p:grpSpPr>
            <a:xfrm>
              <a:off x="9385817" y="3369211"/>
              <a:ext cx="2511562" cy="2782917"/>
              <a:chOff x="9496824" y="3315199"/>
              <a:chExt cx="2511562" cy="2782917"/>
            </a:xfrm>
          </p:grpSpPr>
          <p:sp>
            <p:nvSpPr>
              <p:cNvPr id="41" name="Rectangle 40">
                <a:extLst>
                  <a:ext uri="{FF2B5EF4-FFF2-40B4-BE49-F238E27FC236}">
                    <a16:creationId xmlns:a16="http://schemas.microsoft.com/office/drawing/2014/main" id="{8468D305-9576-1628-5850-B618DF3428C6}"/>
                  </a:ext>
                </a:extLst>
              </p:cNvPr>
              <p:cNvSpPr/>
              <p:nvPr/>
            </p:nvSpPr>
            <p:spPr>
              <a:xfrm>
                <a:off x="9496824" y="3364550"/>
                <a:ext cx="1737360" cy="31837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42" name="TextBox 41">
                <a:extLst>
                  <a:ext uri="{FF2B5EF4-FFF2-40B4-BE49-F238E27FC236}">
                    <a16:creationId xmlns:a16="http://schemas.microsoft.com/office/drawing/2014/main" id="{8366C71B-C078-27E8-9D04-B7E66A515A7F}"/>
                  </a:ext>
                </a:extLst>
              </p:cNvPr>
              <p:cNvSpPr txBox="1"/>
              <p:nvPr/>
            </p:nvSpPr>
            <p:spPr>
              <a:xfrm>
                <a:off x="9496824" y="3315199"/>
                <a:ext cx="2036966" cy="369332"/>
              </a:xfrm>
              <a:prstGeom prst="rect">
                <a:avLst/>
              </a:prstGeom>
              <a:noFill/>
            </p:spPr>
            <p:txBody>
              <a:bodyPr wrap="square">
                <a:spAutoFit/>
              </a:bodyPr>
              <a:lstStyle/>
              <a:p>
                <a:r>
                  <a:rPr lang="en-CA" sz="1800" b="1" dirty="0">
                    <a:effectLst/>
                    <a:latin typeface="+mj-lt"/>
                  </a:rPr>
                  <a:t>Emily Brown</a:t>
                </a:r>
              </a:p>
            </p:txBody>
          </p:sp>
          <p:sp>
            <p:nvSpPr>
              <p:cNvPr id="43" name="TextBox 42">
                <a:extLst>
                  <a:ext uri="{FF2B5EF4-FFF2-40B4-BE49-F238E27FC236}">
                    <a16:creationId xmlns:a16="http://schemas.microsoft.com/office/drawing/2014/main" id="{8B42985A-ACA1-8128-2085-8B573B7C9104}"/>
                  </a:ext>
                </a:extLst>
              </p:cNvPr>
              <p:cNvSpPr txBox="1"/>
              <p:nvPr/>
            </p:nvSpPr>
            <p:spPr>
              <a:xfrm>
                <a:off x="9496824" y="3670040"/>
                <a:ext cx="2240110" cy="338554"/>
              </a:xfrm>
              <a:prstGeom prst="rect">
                <a:avLst/>
              </a:prstGeom>
              <a:noFill/>
            </p:spPr>
            <p:txBody>
              <a:bodyPr wrap="square">
                <a:spAutoFit/>
              </a:bodyPr>
              <a:lstStyle/>
              <a:p>
                <a:r>
                  <a:rPr lang="en-CA" sz="1600" dirty="0">
                    <a:effectLst/>
                  </a:rPr>
                  <a:t>Head of Marketing</a:t>
                </a:r>
              </a:p>
            </p:txBody>
          </p:sp>
          <p:sp>
            <p:nvSpPr>
              <p:cNvPr id="44" name="TextBox 43">
                <a:extLst>
                  <a:ext uri="{FF2B5EF4-FFF2-40B4-BE49-F238E27FC236}">
                    <a16:creationId xmlns:a16="http://schemas.microsoft.com/office/drawing/2014/main" id="{6178C33D-2178-2FA0-1043-F125D40D4467}"/>
                  </a:ext>
                </a:extLst>
              </p:cNvPr>
              <p:cNvSpPr txBox="1"/>
              <p:nvPr/>
            </p:nvSpPr>
            <p:spPr>
              <a:xfrm>
                <a:off x="9496824" y="4066791"/>
                <a:ext cx="2511562" cy="2031325"/>
              </a:xfrm>
              <a:prstGeom prst="rect">
                <a:avLst/>
              </a:prstGeom>
              <a:noFill/>
            </p:spPr>
            <p:txBody>
              <a:bodyPr wrap="square">
                <a:spAutoFit/>
              </a:bodyPr>
              <a:lstStyle/>
              <a:p>
                <a:r>
                  <a:rPr lang="en-US" sz="1400" dirty="0">
                    <a:effectLst/>
                  </a:rPr>
                  <a:t>Scaled 2 startups to $10M+ revenue.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spTree>
    <p:extLst>
      <p:ext uri="{BB962C8B-B14F-4D97-AF65-F5344CB8AC3E}">
        <p14:creationId xmlns:p14="http://schemas.microsoft.com/office/powerpoint/2010/main" val="1820138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27669-B5B6-4B45-BE14-95790AEE8166}"/>
              </a:ext>
            </a:extLst>
          </p:cNvPr>
          <p:cNvSpPr>
            <a:spLocks noGrp="1"/>
          </p:cNvSpPr>
          <p:nvPr>
            <p:ph type="title"/>
          </p:nvPr>
        </p:nvSpPr>
        <p:spPr/>
        <p:txBody>
          <a:bodyPr>
            <a:normAutofit/>
          </a:bodyPr>
          <a:lstStyle/>
          <a:p>
            <a:r>
              <a:rPr lang="en-CA" i="0" dirty="0">
                <a:effectLst/>
              </a:rPr>
              <a:t>Competitive Analysis</a:t>
            </a:r>
            <a:endParaRPr lang="en-CA" dirty="0"/>
          </a:p>
        </p:txBody>
      </p:sp>
      <p:sp>
        <p:nvSpPr>
          <p:cNvPr id="4" name="Footer Placeholder 3">
            <a:extLst>
              <a:ext uri="{FF2B5EF4-FFF2-40B4-BE49-F238E27FC236}">
                <a16:creationId xmlns:a16="http://schemas.microsoft.com/office/drawing/2014/main" id="{CD4D6260-9139-0FC0-95D5-0E8C6DFEA00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0FF9C0-EBEF-44A7-D691-76C15B4C79B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10</a:t>
            </a:fld>
            <a:endParaRPr lang="en-IN" dirty="0"/>
          </a:p>
        </p:txBody>
      </p:sp>
      <p:graphicFrame>
        <p:nvGraphicFramePr>
          <p:cNvPr id="6" name="Table 5">
            <a:extLst>
              <a:ext uri="{FF2B5EF4-FFF2-40B4-BE49-F238E27FC236}">
                <a16:creationId xmlns:a16="http://schemas.microsoft.com/office/drawing/2014/main" id="{D0844B0A-CC87-2493-377A-DBD7D920D3D6}"/>
              </a:ext>
            </a:extLst>
          </p:cNvPr>
          <p:cNvGraphicFramePr>
            <a:graphicFrameLocks noGrp="1"/>
          </p:cNvGraphicFramePr>
          <p:nvPr>
            <p:extLst>
              <p:ext uri="{D42A27DB-BD31-4B8C-83A1-F6EECF244321}">
                <p14:modId xmlns:p14="http://schemas.microsoft.com/office/powerpoint/2010/main" val="2239050368"/>
              </p:ext>
            </p:extLst>
          </p:nvPr>
        </p:nvGraphicFramePr>
        <p:xfrm>
          <a:off x="253104" y="1233488"/>
          <a:ext cx="11693332" cy="4068768"/>
        </p:xfrm>
        <a:graphic>
          <a:graphicData uri="http://schemas.openxmlformats.org/drawingml/2006/table">
            <a:tbl>
              <a:tblPr/>
              <a:tblGrid>
                <a:gridCol w="2923333">
                  <a:extLst>
                    <a:ext uri="{9D8B030D-6E8A-4147-A177-3AD203B41FA5}">
                      <a16:colId xmlns:a16="http://schemas.microsoft.com/office/drawing/2014/main" val="1698883854"/>
                    </a:ext>
                  </a:extLst>
                </a:gridCol>
                <a:gridCol w="2923333">
                  <a:extLst>
                    <a:ext uri="{9D8B030D-6E8A-4147-A177-3AD203B41FA5}">
                      <a16:colId xmlns:a16="http://schemas.microsoft.com/office/drawing/2014/main" val="4049003629"/>
                    </a:ext>
                  </a:extLst>
                </a:gridCol>
                <a:gridCol w="2923333">
                  <a:extLst>
                    <a:ext uri="{9D8B030D-6E8A-4147-A177-3AD203B41FA5}">
                      <a16:colId xmlns:a16="http://schemas.microsoft.com/office/drawing/2014/main" val="2748059997"/>
                    </a:ext>
                  </a:extLst>
                </a:gridCol>
                <a:gridCol w="2923333">
                  <a:extLst>
                    <a:ext uri="{9D8B030D-6E8A-4147-A177-3AD203B41FA5}">
                      <a16:colId xmlns:a16="http://schemas.microsoft.com/office/drawing/2014/main" val="2405410397"/>
                    </a:ext>
                  </a:extLst>
                </a:gridCol>
              </a:tblGrid>
              <a:tr h="678128">
                <a:tc>
                  <a:txBody>
                    <a:bodyPr/>
                    <a:lstStyle/>
                    <a:p>
                      <a:pPr algn="l"/>
                      <a:r>
                        <a:rPr lang="en-CA" b="0" i="0" dirty="0">
                          <a:effectLst/>
                          <a:latin typeface="+mj-lt"/>
                        </a:rPr>
                        <a:t>Feature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0" i="0" dirty="0">
                          <a:effectLst/>
                          <a:latin typeface="+mj-lt"/>
                        </a:rPr>
                        <a:t>Our Company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a:r>
                        <a:rPr lang="en-CA" b="0" i="0" dirty="0">
                          <a:effectLst/>
                          <a:latin typeface="+mj-lt"/>
                        </a:rPr>
                        <a:t>Competitor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0" i="0" dirty="0">
                          <a:effectLst/>
                          <a:latin typeface="+mj-lt"/>
                        </a:rPr>
                        <a:t>Competitor 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11219073"/>
                  </a:ext>
                </a:extLst>
              </a:tr>
              <a:tr h="678128">
                <a:tc>
                  <a:txBody>
                    <a:bodyPr/>
                    <a:lstStyle/>
                    <a:p>
                      <a:r>
                        <a:rPr lang="en-CA" sz="1400" b="1" dirty="0">
                          <a:effectLst/>
                        </a:rPr>
                        <a:t>User-friendly Interface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6451147"/>
                  </a:ext>
                </a:extLst>
              </a:tr>
              <a:tr h="678128">
                <a:tc>
                  <a:txBody>
                    <a:bodyPr/>
                    <a:lstStyle/>
                    <a:p>
                      <a:r>
                        <a:rPr lang="en-CA" sz="1400" b="1" dirty="0">
                          <a:effectLst/>
                        </a:rPr>
                        <a:t>Affordable Pricing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$20/Month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$50/Month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$30/Month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989083"/>
                  </a:ext>
                </a:extLst>
              </a:tr>
              <a:tr h="678128">
                <a:tc>
                  <a:txBody>
                    <a:bodyPr/>
                    <a:lstStyle/>
                    <a:p>
                      <a:r>
                        <a:rPr lang="en-CA" sz="1400" b="1" dirty="0">
                          <a:effectLst/>
                        </a:rPr>
                        <a:t>Advanced Analytics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4443152"/>
                  </a:ext>
                </a:extLst>
              </a:tr>
              <a:tr h="678128">
                <a:tc>
                  <a:txBody>
                    <a:bodyPr/>
                    <a:lstStyle/>
                    <a:p>
                      <a:r>
                        <a:rPr lang="en-CA" sz="1400" b="1" dirty="0">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1178617"/>
                  </a:ext>
                </a:extLst>
              </a:tr>
              <a:tr h="6781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dirty="0">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824281"/>
                  </a:ext>
                </a:extLst>
              </a:tr>
            </a:tbl>
          </a:graphicData>
        </a:graphic>
      </p:graphicFrame>
      <p:sp>
        <p:nvSpPr>
          <p:cNvPr id="9" name="TextBox 8">
            <a:extLst>
              <a:ext uri="{FF2B5EF4-FFF2-40B4-BE49-F238E27FC236}">
                <a16:creationId xmlns:a16="http://schemas.microsoft.com/office/drawing/2014/main" id="{CA874F4D-C8B3-FA64-F43B-19526FEF2C2E}"/>
              </a:ext>
            </a:extLst>
          </p:cNvPr>
          <p:cNvSpPr txBox="1"/>
          <p:nvPr/>
        </p:nvSpPr>
        <p:spPr>
          <a:xfrm>
            <a:off x="957424" y="5451483"/>
            <a:ext cx="10277152" cy="830997"/>
          </a:xfrm>
          <a:prstGeom prst="rect">
            <a:avLst/>
          </a:prstGeom>
          <a:noFill/>
        </p:spPr>
        <p:txBody>
          <a:bodyPr wrap="square">
            <a:spAutoFit/>
          </a:bodyPr>
          <a:lstStyle/>
          <a:p>
            <a:pPr algn="ctr"/>
            <a:r>
              <a:rPr lang="en-US" sz="2400" b="1" i="0" dirty="0">
                <a:solidFill>
                  <a:schemeClr val="tx2">
                    <a:lumMod val="85000"/>
                    <a:lumOff val="15000"/>
                  </a:schemeClr>
                </a:solidFill>
                <a:effectLst/>
                <a:latin typeface="+mj-lt"/>
              </a:rPr>
              <a:t>Our Company, </a:t>
            </a:r>
            <a:r>
              <a:rPr lang="en-US" sz="2400" i="0" dirty="0">
                <a:solidFill>
                  <a:schemeClr val="tx2">
                    <a:lumMod val="85000"/>
                    <a:lumOff val="15000"/>
                  </a:schemeClr>
                </a:solidFill>
                <a:effectLst/>
                <a:latin typeface="+mj-lt"/>
              </a:rPr>
              <a:t>outperforms competitors with its user-friendly interface, affordable pricing, and advanced analytics.</a:t>
            </a:r>
            <a:endParaRPr lang="en-CA" sz="2400" dirty="0">
              <a:solidFill>
                <a:schemeClr val="tx2">
                  <a:lumMod val="85000"/>
                  <a:lumOff val="15000"/>
                </a:schemeClr>
              </a:solidFill>
              <a:latin typeface="+mj-lt"/>
            </a:endParaRPr>
          </a:p>
        </p:txBody>
      </p:sp>
    </p:spTree>
    <p:extLst>
      <p:ext uri="{BB962C8B-B14F-4D97-AF65-F5344CB8AC3E}">
        <p14:creationId xmlns:p14="http://schemas.microsoft.com/office/powerpoint/2010/main" val="1609966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08D0-F33B-AC60-32A0-150529EA920F}"/>
              </a:ext>
            </a:extLst>
          </p:cNvPr>
          <p:cNvSpPr>
            <a:spLocks noGrp="1"/>
          </p:cNvSpPr>
          <p:nvPr>
            <p:ph type="title"/>
          </p:nvPr>
        </p:nvSpPr>
        <p:spPr/>
        <p:txBody>
          <a:bodyPr>
            <a:normAutofit/>
          </a:bodyPr>
          <a:lstStyle/>
          <a:p>
            <a:r>
              <a:rPr lang="en-US" sz="3600" dirty="0">
                <a:solidFill>
                  <a:srgbClr val="2B2C30"/>
                </a:solidFill>
                <a:ea typeface="Public Sans Bold"/>
                <a:cs typeface="Public Sans Bold"/>
                <a:sym typeface="Public Sans Bold"/>
              </a:rPr>
              <a:t>Size of market</a:t>
            </a:r>
            <a:endParaRPr lang="en-CA" dirty="0"/>
          </a:p>
        </p:txBody>
      </p:sp>
      <p:sp>
        <p:nvSpPr>
          <p:cNvPr id="4" name="Footer Placeholder 3">
            <a:extLst>
              <a:ext uri="{FF2B5EF4-FFF2-40B4-BE49-F238E27FC236}">
                <a16:creationId xmlns:a16="http://schemas.microsoft.com/office/drawing/2014/main" id="{18EB1145-D4B3-CB6A-E5D3-B9D84AA2003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178F5718-85CD-EC1A-35E6-2A4AE025737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11</a:t>
            </a:fld>
            <a:endParaRPr lang="en-IN" dirty="0"/>
          </a:p>
        </p:txBody>
      </p:sp>
      <p:grpSp>
        <p:nvGrpSpPr>
          <p:cNvPr id="9" name="Group 18">
            <a:extLst>
              <a:ext uri="{FF2B5EF4-FFF2-40B4-BE49-F238E27FC236}">
                <a16:creationId xmlns:a16="http://schemas.microsoft.com/office/drawing/2014/main" id="{5B26609E-527A-6A08-7302-A87D00854ED0}"/>
              </a:ext>
            </a:extLst>
          </p:cNvPr>
          <p:cNvGrpSpPr/>
          <p:nvPr/>
        </p:nvGrpSpPr>
        <p:grpSpPr>
          <a:xfrm>
            <a:off x="6678310" y="1402564"/>
            <a:ext cx="5049664" cy="4892277"/>
            <a:chOff x="0" y="-66675"/>
            <a:chExt cx="7742332" cy="7856270"/>
          </a:xfrm>
        </p:grpSpPr>
        <p:sp>
          <p:nvSpPr>
            <p:cNvPr id="10" name="TextBox 19">
              <a:extLst>
                <a:ext uri="{FF2B5EF4-FFF2-40B4-BE49-F238E27FC236}">
                  <a16:creationId xmlns:a16="http://schemas.microsoft.com/office/drawing/2014/main" id="{C3C937D5-DD36-1670-5F85-D28839410C89}"/>
                </a:ext>
              </a:extLst>
            </p:cNvPr>
            <p:cNvSpPr txBox="1"/>
            <p:nvPr/>
          </p:nvSpPr>
          <p:spPr>
            <a:xfrm>
              <a:off x="0" y="-66675"/>
              <a:ext cx="6861860" cy="666850"/>
            </a:xfrm>
            <a:prstGeom prst="rect">
              <a:avLst/>
            </a:prstGeom>
          </p:spPr>
          <p:txBody>
            <a:bodyPr lIns="0" tIns="0" rIns="0" bIns="0" rtlCol="0" anchor="t">
              <a:spAutoFit/>
            </a:bodyPr>
            <a:lstStyle/>
            <a:p>
              <a:pPr>
                <a:lnSpc>
                  <a:spcPts val="2613"/>
                </a:lnSpc>
              </a:pPr>
              <a:r>
                <a:rPr lang="en-US" sz="2400" b="1" dirty="0">
                  <a:solidFill>
                    <a:srgbClr val="2B2C30"/>
                  </a:solidFill>
                  <a:latin typeface="+mj-lt"/>
                  <a:ea typeface="Public Sans Bold"/>
                  <a:cs typeface="Public Sans Bold"/>
                  <a:sym typeface="Public Sans Bold"/>
                </a:rPr>
                <a:t>TAM</a:t>
              </a:r>
            </a:p>
          </p:txBody>
        </p:sp>
        <p:sp>
          <p:nvSpPr>
            <p:cNvPr id="11" name="TextBox 20">
              <a:extLst>
                <a:ext uri="{FF2B5EF4-FFF2-40B4-BE49-F238E27FC236}">
                  <a16:creationId xmlns:a16="http://schemas.microsoft.com/office/drawing/2014/main" id="{E28D6A17-4F2D-5AE3-341E-9D331CF339C6}"/>
                </a:ext>
              </a:extLst>
            </p:cNvPr>
            <p:cNvSpPr txBox="1"/>
            <p:nvPr/>
          </p:nvSpPr>
          <p:spPr>
            <a:xfrm>
              <a:off x="0" y="743373"/>
              <a:ext cx="7742332" cy="1810882"/>
            </a:xfrm>
            <a:prstGeom prst="rect">
              <a:avLst/>
            </a:prstGeom>
          </p:spPr>
          <p:txBody>
            <a:bodyPr wrap="square" lIns="0" tIns="0" rIns="0" bIns="0" rtlCol="0" anchor="t">
              <a:spAutoFit/>
            </a:bodyPr>
            <a:lstStyle/>
            <a:p>
              <a:pPr>
                <a:lnSpc>
                  <a:spcPts val="1773"/>
                </a:lnSpc>
              </a:pPr>
              <a:r>
                <a:rPr lang="en-US" sz="1400" dirty="0">
                  <a:solidFill>
                    <a:srgbClr val="2B2C30"/>
                  </a:solidFill>
                  <a:ea typeface="Public Sans"/>
                  <a:cs typeface="Public Sans"/>
                  <a:sym typeface="Public Sans"/>
                </a:rPr>
                <a:t>Lorem ipsum dolor sit </a:t>
              </a:r>
              <a:r>
                <a:rPr lang="en-US" sz="1400" dirty="0" err="1">
                  <a:solidFill>
                    <a:srgbClr val="2B2C30"/>
                  </a:solidFill>
                  <a:ea typeface="Public Sans"/>
                  <a:cs typeface="Public Sans"/>
                  <a:sym typeface="Public Sans"/>
                </a:rPr>
                <a:t>amet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adipiscing</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elit</a:t>
              </a:r>
              <a:r>
                <a:rPr lang="en-US" sz="1400" dirty="0">
                  <a:solidFill>
                    <a:srgbClr val="2B2C30"/>
                  </a:solidFill>
                  <a:ea typeface="Public Sans"/>
                  <a:cs typeface="Public Sans"/>
                  <a:sym typeface="Public Sans"/>
                </a:rPr>
                <a:t>, sed do </a:t>
              </a:r>
              <a:r>
                <a:rPr lang="en-US" sz="1400" dirty="0" err="1">
                  <a:solidFill>
                    <a:srgbClr val="2B2C30"/>
                  </a:solidFill>
                  <a:ea typeface="Public Sans"/>
                  <a:cs typeface="Public Sans"/>
                  <a:sym typeface="Public Sans"/>
                </a:rPr>
                <a:t>eiusmod</a:t>
              </a:r>
              <a:r>
                <a:rPr lang="en-US" sz="1400" dirty="0">
                  <a:solidFill>
                    <a:srgbClr val="2B2C30"/>
                  </a:solidFill>
                  <a:ea typeface="Public Sans"/>
                  <a:cs typeface="Public Sans"/>
                  <a:sym typeface="Public Sans"/>
                </a:rPr>
                <a:t> tempo. Ut </a:t>
              </a:r>
              <a:r>
                <a:rPr lang="en-US" sz="1400" dirty="0" err="1">
                  <a:solidFill>
                    <a:srgbClr val="2B2C30"/>
                  </a:solidFill>
                  <a:ea typeface="Public Sans"/>
                  <a:cs typeface="Public Sans"/>
                  <a:sym typeface="Public Sans"/>
                </a:rPr>
                <a:t>enim</a:t>
              </a:r>
              <a:r>
                <a:rPr lang="en-US" sz="1400" dirty="0">
                  <a:solidFill>
                    <a:srgbClr val="2B2C30"/>
                  </a:solidFill>
                  <a:ea typeface="Public Sans"/>
                  <a:cs typeface="Public Sans"/>
                  <a:sym typeface="Public Sans"/>
                </a:rPr>
                <a:t> ad minim lore </a:t>
              </a:r>
              <a:r>
                <a:rPr lang="en-US" sz="1400" dirty="0" err="1">
                  <a:solidFill>
                    <a:srgbClr val="2B2C30"/>
                  </a:solidFill>
                  <a:ea typeface="Public Sans"/>
                  <a:cs typeface="Public Sans"/>
                  <a:sym typeface="Public Sans"/>
                </a:rPr>
                <a:t>veniam</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quis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nostrud</a:t>
              </a:r>
              <a:r>
                <a:rPr lang="en-US" sz="1400" dirty="0">
                  <a:solidFill>
                    <a:srgbClr val="2B2C30"/>
                  </a:solidFill>
                  <a:ea typeface="Public Sans"/>
                  <a:cs typeface="Public Sans"/>
                  <a:sym typeface="Public Sans"/>
                </a:rPr>
                <a:t> exercitation </a:t>
              </a:r>
              <a:r>
                <a:rPr lang="en-US" sz="1400" dirty="0" err="1">
                  <a:solidFill>
                    <a:srgbClr val="2B2C30"/>
                  </a:solidFill>
                  <a:ea typeface="Public Sans"/>
                  <a:cs typeface="Public Sans"/>
                  <a:sym typeface="Public Sans"/>
                </a:rPr>
                <a:t>ullamco</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ips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laboris</a:t>
              </a:r>
              <a:r>
                <a:rPr lang="en-US" sz="1400" dirty="0">
                  <a:solidFill>
                    <a:srgbClr val="2B2C30"/>
                  </a:solidFill>
                  <a:ea typeface="Public Sans"/>
                  <a:cs typeface="Public Sans"/>
                  <a:sym typeface="Public Sans"/>
                </a:rPr>
                <a:t> nisi </a:t>
              </a:r>
              <a:r>
                <a:rPr lang="en-US" sz="1400" dirty="0" err="1">
                  <a:solidFill>
                    <a:srgbClr val="2B2C30"/>
                  </a:solidFill>
                  <a:ea typeface="Public Sans"/>
                  <a:cs typeface="Public Sans"/>
                  <a:sym typeface="Public Sans"/>
                </a:rPr>
                <a:t>ut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aliquip</a:t>
              </a:r>
              <a:r>
                <a:rPr lang="en-US" sz="1400" dirty="0">
                  <a:solidFill>
                    <a:srgbClr val="2B2C30"/>
                  </a:solidFill>
                  <a:ea typeface="Public Sans"/>
                  <a:cs typeface="Public Sans"/>
                  <a:sym typeface="Public Sans"/>
                </a:rPr>
                <a:t>.</a:t>
              </a:r>
            </a:p>
          </p:txBody>
        </p:sp>
        <p:sp>
          <p:nvSpPr>
            <p:cNvPr id="12" name="TextBox 21">
              <a:extLst>
                <a:ext uri="{FF2B5EF4-FFF2-40B4-BE49-F238E27FC236}">
                  <a16:creationId xmlns:a16="http://schemas.microsoft.com/office/drawing/2014/main" id="{6CC73A1A-3A5C-D5C0-D82E-EBA22DBFA562}"/>
                </a:ext>
              </a:extLst>
            </p:cNvPr>
            <p:cNvSpPr txBox="1"/>
            <p:nvPr/>
          </p:nvSpPr>
          <p:spPr>
            <a:xfrm>
              <a:off x="0" y="2986190"/>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SAM</a:t>
              </a:r>
            </a:p>
          </p:txBody>
        </p:sp>
        <p:sp>
          <p:nvSpPr>
            <p:cNvPr id="13" name="TextBox 22">
              <a:extLst>
                <a:ext uri="{FF2B5EF4-FFF2-40B4-BE49-F238E27FC236}">
                  <a16:creationId xmlns:a16="http://schemas.microsoft.com/office/drawing/2014/main" id="{FED62745-CD58-74A9-F941-C6E58736E49E}"/>
                </a:ext>
              </a:extLst>
            </p:cNvPr>
            <p:cNvSpPr txBox="1"/>
            <p:nvPr/>
          </p:nvSpPr>
          <p:spPr>
            <a:xfrm>
              <a:off x="0" y="3796236"/>
              <a:ext cx="7742332" cy="1384994"/>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sp>
          <p:nvSpPr>
            <p:cNvPr id="14" name="TextBox 23">
              <a:extLst>
                <a:ext uri="{FF2B5EF4-FFF2-40B4-BE49-F238E27FC236}">
                  <a16:creationId xmlns:a16="http://schemas.microsoft.com/office/drawing/2014/main" id="{BD948E96-319D-0174-6590-60295023E72D}"/>
                </a:ext>
              </a:extLst>
            </p:cNvPr>
            <p:cNvSpPr txBox="1"/>
            <p:nvPr/>
          </p:nvSpPr>
          <p:spPr>
            <a:xfrm>
              <a:off x="0" y="5594552"/>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SOM</a:t>
              </a:r>
            </a:p>
          </p:txBody>
        </p:sp>
        <p:sp>
          <p:nvSpPr>
            <p:cNvPr id="15" name="TextBox 24">
              <a:extLst>
                <a:ext uri="{FF2B5EF4-FFF2-40B4-BE49-F238E27FC236}">
                  <a16:creationId xmlns:a16="http://schemas.microsoft.com/office/drawing/2014/main" id="{8AC79721-AD80-BB14-54F4-D3B49090973F}"/>
                </a:ext>
              </a:extLst>
            </p:cNvPr>
            <p:cNvSpPr txBox="1"/>
            <p:nvPr/>
          </p:nvSpPr>
          <p:spPr>
            <a:xfrm>
              <a:off x="0" y="6404601"/>
              <a:ext cx="7742332" cy="1384994"/>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grpSp>
      <p:grpSp>
        <p:nvGrpSpPr>
          <p:cNvPr id="30" name="Group 29">
            <a:extLst>
              <a:ext uri="{FF2B5EF4-FFF2-40B4-BE49-F238E27FC236}">
                <a16:creationId xmlns:a16="http://schemas.microsoft.com/office/drawing/2014/main" id="{80591C4C-1EF4-95BF-DC82-B1F3F44CE05D}"/>
              </a:ext>
            </a:extLst>
          </p:cNvPr>
          <p:cNvGrpSpPr/>
          <p:nvPr/>
        </p:nvGrpSpPr>
        <p:grpSpPr>
          <a:xfrm>
            <a:off x="648932" y="1233488"/>
            <a:ext cx="5447068" cy="5460594"/>
            <a:chOff x="719894" y="1110828"/>
            <a:chExt cx="5576404" cy="5590252"/>
          </a:xfrm>
        </p:grpSpPr>
        <p:sp>
          <p:nvSpPr>
            <p:cNvPr id="29" name="Freeform 7">
              <a:extLst>
                <a:ext uri="{FF2B5EF4-FFF2-40B4-BE49-F238E27FC236}">
                  <a16:creationId xmlns:a16="http://schemas.microsoft.com/office/drawing/2014/main" id="{3BFBA0A3-78B7-96C0-3BDC-E806A273AE42}"/>
                </a:ext>
              </a:extLst>
            </p:cNvPr>
            <p:cNvSpPr/>
            <p:nvPr/>
          </p:nvSpPr>
          <p:spPr>
            <a:xfrm>
              <a:off x="719894" y="1110828"/>
              <a:ext cx="5576404" cy="55764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3"/>
            </a:solidFill>
            <a:ln w="6350" cap="sq">
              <a:solidFill>
                <a:srgbClr val="2B2C30"/>
              </a:solidFill>
              <a:prstDash val="solid"/>
              <a:miter/>
            </a:ln>
          </p:spPr>
          <p:txBody>
            <a:bodyPr/>
            <a:lstStyle/>
            <a:p>
              <a:endParaRPr lang="en-CA" sz="1200"/>
            </a:p>
          </p:txBody>
        </p:sp>
        <p:grpSp>
          <p:nvGrpSpPr>
            <p:cNvPr id="16" name="Group 15">
              <a:extLst>
                <a:ext uri="{FF2B5EF4-FFF2-40B4-BE49-F238E27FC236}">
                  <a16:creationId xmlns:a16="http://schemas.microsoft.com/office/drawing/2014/main" id="{CB3BA014-55AD-4241-1919-D343842B6DF0}"/>
                </a:ext>
              </a:extLst>
            </p:cNvPr>
            <p:cNvGrpSpPr/>
            <p:nvPr/>
          </p:nvGrpSpPr>
          <p:grpSpPr>
            <a:xfrm>
              <a:off x="1320787" y="1120035"/>
              <a:ext cx="4374622" cy="5581045"/>
              <a:chOff x="515223" y="1095525"/>
              <a:chExt cx="6372622" cy="8130050"/>
            </a:xfrm>
          </p:grpSpPr>
          <p:sp>
            <p:nvSpPr>
              <p:cNvPr id="28" name="TextBox 8">
                <a:extLst>
                  <a:ext uri="{FF2B5EF4-FFF2-40B4-BE49-F238E27FC236}">
                    <a16:creationId xmlns:a16="http://schemas.microsoft.com/office/drawing/2014/main" id="{4F7DD423-39C0-CBDC-75AD-A120FD318D41}"/>
                  </a:ext>
                </a:extLst>
              </p:cNvPr>
              <p:cNvSpPr txBox="1"/>
              <p:nvPr/>
            </p:nvSpPr>
            <p:spPr>
              <a:xfrm>
                <a:off x="638515" y="2302296"/>
                <a:ext cx="6126034" cy="6037677"/>
              </a:xfrm>
              <a:prstGeom prst="rect">
                <a:avLst/>
              </a:prstGeom>
            </p:spPr>
            <p:txBody>
              <a:bodyPr lIns="33867" tIns="33867" rIns="33867" bIns="33867" rtlCol="0" anchor="ctr"/>
              <a:lstStyle/>
              <a:p>
                <a:pPr algn="ctr">
                  <a:lnSpc>
                    <a:spcPts val="1413"/>
                  </a:lnSpc>
                </a:pPr>
                <a:endParaRPr sz="1200"/>
              </a:p>
            </p:txBody>
          </p:sp>
          <p:grpSp>
            <p:nvGrpSpPr>
              <p:cNvPr id="18" name="Group 9">
                <a:extLst>
                  <a:ext uri="{FF2B5EF4-FFF2-40B4-BE49-F238E27FC236}">
                    <a16:creationId xmlns:a16="http://schemas.microsoft.com/office/drawing/2014/main" id="{E7625E3E-8537-4575-8CEA-50F3E9D7D313}"/>
                  </a:ext>
                </a:extLst>
              </p:cNvPr>
              <p:cNvGrpSpPr/>
              <p:nvPr/>
            </p:nvGrpSpPr>
            <p:grpSpPr>
              <a:xfrm>
                <a:off x="515223" y="2837270"/>
                <a:ext cx="6372622" cy="6372622"/>
                <a:chOff x="-25229" y="-25229"/>
                <a:chExt cx="863259" cy="863259"/>
              </a:xfrm>
            </p:grpSpPr>
            <p:sp>
              <p:nvSpPr>
                <p:cNvPr id="25" name="Freeform 10">
                  <a:extLst>
                    <a:ext uri="{FF2B5EF4-FFF2-40B4-BE49-F238E27FC236}">
                      <a16:creationId xmlns:a16="http://schemas.microsoft.com/office/drawing/2014/main" id="{D845409C-8E89-966B-B2B4-28D75588F037}"/>
                    </a:ext>
                  </a:extLst>
                </p:cNvPr>
                <p:cNvSpPr/>
                <p:nvPr/>
              </p:nvSpPr>
              <p:spPr>
                <a:xfrm>
                  <a:off x="-25229" y="-25229"/>
                  <a:ext cx="863259" cy="863259"/>
                </a:xfrm>
                <a:prstGeom prst="ellipse">
                  <a:avLst/>
                </a:prstGeom>
                <a:solidFill>
                  <a:schemeClr val="accent2"/>
                </a:solidFill>
                <a:ln w="6350" cap="sq">
                  <a:solidFill>
                    <a:srgbClr val="2B2C30"/>
                  </a:solidFill>
                  <a:prstDash val="solid"/>
                  <a:miter/>
                </a:ln>
              </p:spPr>
              <p:txBody>
                <a:bodyPr/>
                <a:lstStyle/>
                <a:p>
                  <a:endParaRPr lang="en-CA" sz="1200" dirty="0"/>
                </a:p>
              </p:txBody>
            </p:sp>
            <p:sp>
              <p:nvSpPr>
                <p:cNvPr id="26" name="TextBox 11">
                  <a:extLst>
                    <a:ext uri="{FF2B5EF4-FFF2-40B4-BE49-F238E27FC236}">
                      <a16:creationId xmlns:a16="http://schemas.microsoft.com/office/drawing/2014/main" id="{70F6DDF9-CF29-D133-7765-0D4AF2B4CAAC}"/>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grpSp>
            <p:nvGrpSpPr>
              <p:cNvPr id="19" name="Group 12">
                <a:extLst>
                  <a:ext uri="{FF2B5EF4-FFF2-40B4-BE49-F238E27FC236}">
                    <a16:creationId xmlns:a16="http://schemas.microsoft.com/office/drawing/2014/main" id="{DE14D0B7-D37E-61CB-04CB-98648C410BF8}"/>
                  </a:ext>
                </a:extLst>
              </p:cNvPr>
              <p:cNvGrpSpPr/>
              <p:nvPr/>
            </p:nvGrpSpPr>
            <p:grpSpPr>
              <a:xfrm>
                <a:off x="1506922" y="4836358"/>
                <a:ext cx="4389217" cy="4389217"/>
                <a:chOff x="0" y="0"/>
                <a:chExt cx="812800" cy="812800"/>
              </a:xfrm>
            </p:grpSpPr>
            <p:sp>
              <p:nvSpPr>
                <p:cNvPr id="23" name="Freeform 13">
                  <a:extLst>
                    <a:ext uri="{FF2B5EF4-FFF2-40B4-BE49-F238E27FC236}">
                      <a16:creationId xmlns:a16="http://schemas.microsoft.com/office/drawing/2014/main" id="{AF31442C-31E8-CD6F-DEF6-04635D5F0F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2"/>
                </a:solidFill>
                <a:ln w="6350" cap="sq">
                  <a:solidFill>
                    <a:srgbClr val="2B2C30"/>
                  </a:solidFill>
                  <a:prstDash val="solid"/>
                  <a:miter/>
                </a:ln>
              </p:spPr>
              <p:txBody>
                <a:bodyPr/>
                <a:lstStyle/>
                <a:p>
                  <a:endParaRPr lang="en-CA" sz="1200"/>
                </a:p>
              </p:txBody>
            </p:sp>
            <p:sp>
              <p:nvSpPr>
                <p:cNvPr id="24" name="TextBox 14">
                  <a:extLst>
                    <a:ext uri="{FF2B5EF4-FFF2-40B4-BE49-F238E27FC236}">
                      <a16:creationId xmlns:a16="http://schemas.microsoft.com/office/drawing/2014/main" id="{CFEAE183-3991-A32D-FE96-266E7908F1F7}"/>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sp>
            <p:nvSpPr>
              <p:cNvPr id="20" name="TextBox 15">
                <a:extLst>
                  <a:ext uri="{FF2B5EF4-FFF2-40B4-BE49-F238E27FC236}">
                    <a16:creationId xmlns:a16="http://schemas.microsoft.com/office/drawing/2014/main" id="{F5619BBF-F79E-B681-B203-8479CC05C5B2}"/>
                  </a:ext>
                </a:extLst>
              </p:cNvPr>
              <p:cNvSpPr txBox="1"/>
              <p:nvPr/>
            </p:nvSpPr>
            <p:spPr>
              <a:xfrm>
                <a:off x="1994619" y="3064262"/>
                <a:ext cx="3413822" cy="1515224"/>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488M</a:t>
                </a:r>
              </a:p>
            </p:txBody>
          </p:sp>
          <p:sp>
            <p:nvSpPr>
              <p:cNvPr id="21" name="TextBox 16">
                <a:extLst>
                  <a:ext uri="{FF2B5EF4-FFF2-40B4-BE49-F238E27FC236}">
                    <a16:creationId xmlns:a16="http://schemas.microsoft.com/office/drawing/2014/main" id="{83E739B9-4CAF-FCDD-E820-E317EB4D4366}"/>
                  </a:ext>
                </a:extLst>
              </p:cNvPr>
              <p:cNvSpPr txBox="1"/>
              <p:nvPr/>
            </p:nvSpPr>
            <p:spPr>
              <a:xfrm>
                <a:off x="1751862" y="6117608"/>
                <a:ext cx="3899339" cy="1515224"/>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228M</a:t>
                </a:r>
              </a:p>
            </p:txBody>
          </p:sp>
          <p:sp>
            <p:nvSpPr>
              <p:cNvPr id="22" name="TextBox 17">
                <a:extLst>
                  <a:ext uri="{FF2B5EF4-FFF2-40B4-BE49-F238E27FC236}">
                    <a16:creationId xmlns:a16="http://schemas.microsoft.com/office/drawing/2014/main" id="{BA5B5FCA-D761-ED82-0FA2-9B291B63E40A}"/>
                  </a:ext>
                </a:extLst>
              </p:cNvPr>
              <p:cNvSpPr txBox="1"/>
              <p:nvPr/>
            </p:nvSpPr>
            <p:spPr>
              <a:xfrm>
                <a:off x="1994619" y="1095525"/>
                <a:ext cx="3413822" cy="1515223"/>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1.3B</a:t>
                </a:r>
              </a:p>
            </p:txBody>
          </p:sp>
        </p:grpSp>
      </p:grpSp>
    </p:spTree>
    <p:extLst>
      <p:ext uri="{BB962C8B-B14F-4D97-AF65-F5344CB8AC3E}">
        <p14:creationId xmlns:p14="http://schemas.microsoft.com/office/powerpoint/2010/main" val="4276246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2CD5E67-97D3-1F13-32DB-8168DDBC6E3F}"/>
              </a:ext>
            </a:extLst>
          </p:cNvPr>
          <p:cNvSpPr/>
          <p:nvPr/>
        </p:nvSpPr>
        <p:spPr>
          <a:xfrm>
            <a:off x="258210" y="1526709"/>
            <a:ext cx="2723913" cy="75149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Rounded Corners 18">
            <a:extLst>
              <a:ext uri="{FF2B5EF4-FFF2-40B4-BE49-F238E27FC236}">
                <a16:creationId xmlns:a16="http://schemas.microsoft.com/office/drawing/2014/main" id="{8F1BD22C-2F25-7195-F8CE-8A490A93B5D9}"/>
              </a:ext>
            </a:extLst>
          </p:cNvPr>
          <p:cNvSpPr/>
          <p:nvPr/>
        </p:nvSpPr>
        <p:spPr>
          <a:xfrm>
            <a:off x="3190485" y="1526709"/>
            <a:ext cx="2723913" cy="75149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Rounded Corners 19">
            <a:extLst>
              <a:ext uri="{FF2B5EF4-FFF2-40B4-BE49-F238E27FC236}">
                <a16:creationId xmlns:a16="http://schemas.microsoft.com/office/drawing/2014/main" id="{0388D975-E8CF-2178-161F-A35058AA553F}"/>
              </a:ext>
            </a:extLst>
          </p:cNvPr>
          <p:cNvSpPr/>
          <p:nvPr/>
        </p:nvSpPr>
        <p:spPr>
          <a:xfrm>
            <a:off x="6122760" y="1526709"/>
            <a:ext cx="2723913" cy="75149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Rounded Corners 20">
            <a:extLst>
              <a:ext uri="{FF2B5EF4-FFF2-40B4-BE49-F238E27FC236}">
                <a16:creationId xmlns:a16="http://schemas.microsoft.com/office/drawing/2014/main" id="{55739646-4EFE-C915-564A-1924A32663DB}"/>
              </a:ext>
            </a:extLst>
          </p:cNvPr>
          <p:cNvSpPr/>
          <p:nvPr/>
        </p:nvSpPr>
        <p:spPr>
          <a:xfrm>
            <a:off x="9055036" y="1526709"/>
            <a:ext cx="2723913" cy="75149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5B08651C-9578-5F45-0B1C-5C47434E5804}"/>
              </a:ext>
            </a:extLst>
          </p:cNvPr>
          <p:cNvSpPr>
            <a:spLocks noGrp="1"/>
          </p:cNvSpPr>
          <p:nvPr>
            <p:ph type="title"/>
          </p:nvPr>
        </p:nvSpPr>
        <p:spPr/>
        <p:txBody>
          <a:bodyPr/>
          <a:lstStyle/>
          <a:p>
            <a:r>
              <a:rPr lang="en-CA" dirty="0"/>
              <a:t>Our Numbers</a:t>
            </a:r>
          </a:p>
        </p:txBody>
      </p:sp>
      <p:sp>
        <p:nvSpPr>
          <p:cNvPr id="4" name="Footer Placeholder 3">
            <a:extLst>
              <a:ext uri="{FF2B5EF4-FFF2-40B4-BE49-F238E27FC236}">
                <a16:creationId xmlns:a16="http://schemas.microsoft.com/office/drawing/2014/main" id="{B73106C7-1151-FEDB-B0F6-ACC20A66B26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028088FE-F2F0-9CDF-F842-E2FED293ABA8}"/>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12</a:t>
            </a:fld>
            <a:endParaRPr lang="en-IN" dirty="0"/>
          </a:p>
        </p:txBody>
      </p:sp>
      <p:grpSp>
        <p:nvGrpSpPr>
          <p:cNvPr id="6" name="Group 5">
            <a:extLst>
              <a:ext uri="{FF2B5EF4-FFF2-40B4-BE49-F238E27FC236}">
                <a16:creationId xmlns:a16="http://schemas.microsoft.com/office/drawing/2014/main" id="{A4BD949F-3E9D-29C6-A216-2CB7AD0CE0F3}"/>
              </a:ext>
            </a:extLst>
          </p:cNvPr>
          <p:cNvGrpSpPr/>
          <p:nvPr/>
        </p:nvGrpSpPr>
        <p:grpSpPr>
          <a:xfrm>
            <a:off x="431497" y="1499352"/>
            <a:ext cx="11329006" cy="3632792"/>
            <a:chOff x="677605" y="1499352"/>
            <a:chExt cx="10860898" cy="3482687"/>
          </a:xfrm>
        </p:grpSpPr>
        <p:sp>
          <p:nvSpPr>
            <p:cNvPr id="7" name="TextBox 6">
              <a:extLst>
                <a:ext uri="{FF2B5EF4-FFF2-40B4-BE49-F238E27FC236}">
                  <a16:creationId xmlns:a16="http://schemas.microsoft.com/office/drawing/2014/main" id="{011EFB44-B1E6-1BF7-EFA2-560E0DC8A0E6}"/>
                </a:ext>
              </a:extLst>
            </p:cNvPr>
            <p:cNvSpPr txBox="1"/>
            <p:nvPr/>
          </p:nvSpPr>
          <p:spPr>
            <a:xfrm>
              <a:off x="685800" y="1936402"/>
              <a:ext cx="2507773" cy="270472"/>
            </a:xfrm>
            <a:prstGeom prst="rect">
              <a:avLst/>
            </a:prstGeom>
          </p:spPr>
          <p:txBody>
            <a:bodyPr lIns="0" tIns="0" rIns="0" bIns="0" rtlCol="0" anchor="t">
              <a:spAutoFit/>
            </a:bodyPr>
            <a:lstStyle/>
            <a:p>
              <a:pPr>
                <a:lnSpc>
                  <a:spcPts val="2184"/>
                </a:lnSpc>
              </a:pPr>
              <a:r>
                <a:rPr lang="en-US" sz="2000" i="1" spc="12" dirty="0">
                  <a:solidFill>
                    <a:schemeClr val="tx2">
                      <a:lumMod val="85000"/>
                      <a:lumOff val="15000"/>
                    </a:schemeClr>
                  </a:solidFill>
                  <a:ea typeface="Playfair Display Italics"/>
                  <a:cs typeface="Playfair Display Italics"/>
                  <a:sym typeface="Playfair Display Italics"/>
                </a:rPr>
                <a:t>in operation</a:t>
              </a:r>
            </a:p>
          </p:txBody>
        </p:sp>
        <p:sp>
          <p:nvSpPr>
            <p:cNvPr id="8" name="TextBox 7">
              <a:extLst>
                <a:ext uri="{FF2B5EF4-FFF2-40B4-BE49-F238E27FC236}">
                  <a16:creationId xmlns:a16="http://schemas.microsoft.com/office/drawing/2014/main" id="{E254369F-2618-4E92-B73C-3235F726FD70}"/>
                </a:ext>
              </a:extLst>
            </p:cNvPr>
            <p:cNvSpPr txBox="1"/>
            <p:nvPr/>
          </p:nvSpPr>
          <p:spPr>
            <a:xfrm>
              <a:off x="3459045" y="1936402"/>
              <a:ext cx="2507773" cy="270472"/>
            </a:xfrm>
            <a:prstGeom prst="rect">
              <a:avLst/>
            </a:prstGeom>
          </p:spPr>
          <p:txBody>
            <a:bodyPr lIns="0" tIns="0" rIns="0" bIns="0" rtlCol="0" anchor="t">
              <a:spAutoFit/>
            </a:bodyPr>
            <a:lstStyle/>
            <a:p>
              <a:pPr>
                <a:lnSpc>
                  <a:spcPts val="2184"/>
                </a:lnSpc>
              </a:pPr>
              <a:r>
                <a:rPr lang="en-US" sz="2000" i="1" spc="12">
                  <a:solidFill>
                    <a:schemeClr val="tx2">
                      <a:lumMod val="85000"/>
                      <a:lumOff val="15000"/>
                    </a:schemeClr>
                  </a:solidFill>
                  <a:ea typeface="Playfair Display Italics"/>
                  <a:cs typeface="Playfair Display Italics"/>
                  <a:sym typeface="Playfair Display Italics"/>
                </a:rPr>
                <a:t>subscribers</a:t>
              </a:r>
            </a:p>
          </p:txBody>
        </p:sp>
        <p:sp>
          <p:nvSpPr>
            <p:cNvPr id="9" name="TextBox 8">
              <a:extLst>
                <a:ext uri="{FF2B5EF4-FFF2-40B4-BE49-F238E27FC236}">
                  <a16:creationId xmlns:a16="http://schemas.microsoft.com/office/drawing/2014/main" id="{E9E807D8-828E-A313-0F63-91845FCDF605}"/>
                </a:ext>
              </a:extLst>
            </p:cNvPr>
            <p:cNvSpPr txBox="1"/>
            <p:nvPr/>
          </p:nvSpPr>
          <p:spPr>
            <a:xfrm>
              <a:off x="6241712" y="1936402"/>
              <a:ext cx="2507773" cy="270472"/>
            </a:xfrm>
            <a:prstGeom prst="rect">
              <a:avLst/>
            </a:prstGeom>
          </p:spPr>
          <p:txBody>
            <a:bodyPr lIns="0" tIns="0" rIns="0" bIns="0" rtlCol="0" anchor="t">
              <a:spAutoFit/>
            </a:bodyPr>
            <a:lstStyle/>
            <a:p>
              <a:pPr>
                <a:lnSpc>
                  <a:spcPts val="2184"/>
                </a:lnSpc>
              </a:pPr>
              <a:r>
                <a:rPr lang="en-US" sz="2000" i="1" spc="12">
                  <a:solidFill>
                    <a:schemeClr val="tx2">
                      <a:lumMod val="85000"/>
                      <a:lumOff val="15000"/>
                    </a:schemeClr>
                  </a:solidFill>
                  <a:ea typeface="Playfair Display Italics"/>
                  <a:cs typeface="Playfair Display Italics"/>
                  <a:sym typeface="Playfair Display Italics"/>
                </a:rPr>
                <a:t>raised</a:t>
              </a:r>
            </a:p>
          </p:txBody>
        </p:sp>
        <p:sp>
          <p:nvSpPr>
            <p:cNvPr id="10" name="TextBox 9">
              <a:extLst>
                <a:ext uri="{FF2B5EF4-FFF2-40B4-BE49-F238E27FC236}">
                  <a16:creationId xmlns:a16="http://schemas.microsoft.com/office/drawing/2014/main" id="{E47C21C2-D105-CF5A-4925-CCEFF1D59B02}"/>
                </a:ext>
              </a:extLst>
            </p:cNvPr>
            <p:cNvSpPr txBox="1"/>
            <p:nvPr/>
          </p:nvSpPr>
          <p:spPr>
            <a:xfrm>
              <a:off x="677605" y="1499352"/>
              <a:ext cx="2515968" cy="369070"/>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1 year</a:t>
              </a:r>
            </a:p>
          </p:txBody>
        </p:sp>
        <p:sp>
          <p:nvSpPr>
            <p:cNvPr id="11" name="TextBox 10">
              <a:extLst>
                <a:ext uri="{FF2B5EF4-FFF2-40B4-BE49-F238E27FC236}">
                  <a16:creationId xmlns:a16="http://schemas.microsoft.com/office/drawing/2014/main" id="{BF2F91B9-A1B8-B148-0E07-26111F77FB1D}"/>
                </a:ext>
              </a:extLst>
            </p:cNvPr>
            <p:cNvSpPr txBox="1"/>
            <p:nvPr/>
          </p:nvSpPr>
          <p:spPr>
            <a:xfrm>
              <a:off x="3450849" y="1499352"/>
              <a:ext cx="2515968" cy="369070"/>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290 k</a:t>
              </a:r>
            </a:p>
          </p:txBody>
        </p:sp>
        <p:sp>
          <p:nvSpPr>
            <p:cNvPr id="12" name="TextBox 11">
              <a:extLst>
                <a:ext uri="{FF2B5EF4-FFF2-40B4-BE49-F238E27FC236}">
                  <a16:creationId xmlns:a16="http://schemas.microsoft.com/office/drawing/2014/main" id="{19F75CF1-332A-B27A-BBA7-6D838662FCF4}"/>
                </a:ext>
              </a:extLst>
            </p:cNvPr>
            <p:cNvSpPr txBox="1"/>
            <p:nvPr/>
          </p:nvSpPr>
          <p:spPr>
            <a:xfrm>
              <a:off x="6233517" y="1499352"/>
              <a:ext cx="2515968" cy="369070"/>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5 million</a:t>
              </a:r>
            </a:p>
          </p:txBody>
        </p:sp>
        <p:sp>
          <p:nvSpPr>
            <p:cNvPr id="13" name="TextBox 12">
              <a:extLst>
                <a:ext uri="{FF2B5EF4-FFF2-40B4-BE49-F238E27FC236}">
                  <a16:creationId xmlns:a16="http://schemas.microsoft.com/office/drawing/2014/main" id="{0EC608C7-865F-88A8-4EC4-2070F3527202}"/>
                </a:ext>
              </a:extLst>
            </p:cNvPr>
            <p:cNvSpPr txBox="1"/>
            <p:nvPr/>
          </p:nvSpPr>
          <p:spPr>
            <a:xfrm>
              <a:off x="9030730" y="1936402"/>
              <a:ext cx="2507773" cy="270472"/>
            </a:xfrm>
            <a:prstGeom prst="rect">
              <a:avLst/>
            </a:prstGeom>
          </p:spPr>
          <p:txBody>
            <a:bodyPr lIns="0" tIns="0" rIns="0" bIns="0" rtlCol="0" anchor="t">
              <a:spAutoFit/>
            </a:bodyPr>
            <a:lstStyle/>
            <a:p>
              <a:pPr>
                <a:lnSpc>
                  <a:spcPts val="2184"/>
                </a:lnSpc>
              </a:pPr>
              <a:r>
                <a:rPr lang="en-US" sz="2000" i="1" spc="12" dirty="0">
                  <a:solidFill>
                    <a:schemeClr val="tx2">
                      <a:lumMod val="85000"/>
                      <a:lumOff val="15000"/>
                    </a:schemeClr>
                  </a:solidFill>
                  <a:ea typeface="Playfair Display Italics"/>
                  <a:cs typeface="Playfair Display Italics"/>
                  <a:sym typeface="Playfair Display Italics"/>
                </a:rPr>
                <a:t>employees</a:t>
              </a:r>
            </a:p>
          </p:txBody>
        </p:sp>
        <p:sp>
          <p:nvSpPr>
            <p:cNvPr id="14" name="TextBox 13">
              <a:extLst>
                <a:ext uri="{FF2B5EF4-FFF2-40B4-BE49-F238E27FC236}">
                  <a16:creationId xmlns:a16="http://schemas.microsoft.com/office/drawing/2014/main" id="{99D68441-1A5E-4D14-8A09-7C454F35323D}"/>
                </a:ext>
              </a:extLst>
            </p:cNvPr>
            <p:cNvSpPr txBox="1"/>
            <p:nvPr/>
          </p:nvSpPr>
          <p:spPr>
            <a:xfrm>
              <a:off x="9022535" y="1499352"/>
              <a:ext cx="2515968" cy="369070"/>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65</a:t>
              </a:r>
            </a:p>
          </p:txBody>
        </p:sp>
        <p:sp>
          <p:nvSpPr>
            <p:cNvPr id="15" name="TextBox 14">
              <a:extLst>
                <a:ext uri="{FF2B5EF4-FFF2-40B4-BE49-F238E27FC236}">
                  <a16:creationId xmlns:a16="http://schemas.microsoft.com/office/drawing/2014/main" id="{3DD7170C-F56A-7A22-7D81-65F541BF97D1}"/>
                </a:ext>
              </a:extLst>
            </p:cNvPr>
            <p:cNvSpPr txBox="1"/>
            <p:nvPr/>
          </p:nvSpPr>
          <p:spPr>
            <a:xfrm>
              <a:off x="677605" y="2349064"/>
              <a:ext cx="2515968"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sp>
          <p:nvSpPr>
            <p:cNvPr id="16" name="TextBox 15">
              <a:extLst>
                <a:ext uri="{FF2B5EF4-FFF2-40B4-BE49-F238E27FC236}">
                  <a16:creationId xmlns:a16="http://schemas.microsoft.com/office/drawing/2014/main" id="{AB5D517A-E4B3-CFAA-3DFC-1D8F37D845FB}"/>
                </a:ext>
              </a:extLst>
            </p:cNvPr>
            <p:cNvSpPr txBox="1"/>
            <p:nvPr/>
          </p:nvSpPr>
          <p:spPr>
            <a:xfrm>
              <a:off x="3450850" y="2349063"/>
              <a:ext cx="2514705"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sp>
          <p:nvSpPr>
            <p:cNvPr id="17" name="TextBox 16">
              <a:extLst>
                <a:ext uri="{FF2B5EF4-FFF2-40B4-BE49-F238E27FC236}">
                  <a16:creationId xmlns:a16="http://schemas.microsoft.com/office/drawing/2014/main" id="{45601245-0892-6E98-0439-1FEC2BFA917B}"/>
                </a:ext>
              </a:extLst>
            </p:cNvPr>
            <p:cNvSpPr txBox="1"/>
            <p:nvPr/>
          </p:nvSpPr>
          <p:spPr>
            <a:xfrm>
              <a:off x="6222832" y="2349063"/>
              <a:ext cx="2514705"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sp>
          <p:nvSpPr>
            <p:cNvPr id="18" name="TextBox 17">
              <a:extLst>
                <a:ext uri="{FF2B5EF4-FFF2-40B4-BE49-F238E27FC236}">
                  <a16:creationId xmlns:a16="http://schemas.microsoft.com/office/drawing/2014/main" id="{A32078FF-CC89-94EB-F06A-57F96CA3E4F6}"/>
                </a:ext>
              </a:extLst>
            </p:cNvPr>
            <p:cNvSpPr txBox="1"/>
            <p:nvPr/>
          </p:nvSpPr>
          <p:spPr>
            <a:xfrm>
              <a:off x="8994813" y="2349063"/>
              <a:ext cx="2511387"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grpSp>
    </p:spTree>
    <p:extLst>
      <p:ext uri="{BB962C8B-B14F-4D97-AF65-F5344CB8AC3E}">
        <p14:creationId xmlns:p14="http://schemas.microsoft.com/office/powerpoint/2010/main" val="330314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C47D8-5E31-A03E-3946-BDF4E71EB7CD}"/>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742CEA2A-2717-4480-6F2F-2EC5D7D8A17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6B6193DA-BF05-AD4F-2486-B960907004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13</a:t>
            </a:fld>
            <a:endParaRPr lang="en-IN" dirty="0"/>
          </a:p>
        </p:txBody>
      </p:sp>
      <p:grpSp>
        <p:nvGrpSpPr>
          <p:cNvPr id="26" name="Group 25">
            <a:extLst>
              <a:ext uri="{FF2B5EF4-FFF2-40B4-BE49-F238E27FC236}">
                <a16:creationId xmlns:a16="http://schemas.microsoft.com/office/drawing/2014/main" id="{9C87333F-A880-41B1-7012-88E17E5670E3}"/>
              </a:ext>
            </a:extLst>
          </p:cNvPr>
          <p:cNvGrpSpPr/>
          <p:nvPr/>
        </p:nvGrpSpPr>
        <p:grpSpPr>
          <a:xfrm>
            <a:off x="355372" y="1430422"/>
            <a:ext cx="2712386" cy="856662"/>
            <a:chOff x="355372" y="1467208"/>
            <a:chExt cx="2712386" cy="856662"/>
          </a:xfrm>
        </p:grpSpPr>
        <p:sp>
          <p:nvSpPr>
            <p:cNvPr id="27" name="TextBox 26">
              <a:extLst>
                <a:ext uri="{FF2B5EF4-FFF2-40B4-BE49-F238E27FC236}">
                  <a16:creationId xmlns:a16="http://schemas.microsoft.com/office/drawing/2014/main" id="{9ED52662-6F81-51A9-7BDC-F9720DAD74E9}"/>
                </a:ext>
              </a:extLst>
            </p:cNvPr>
            <p:cNvSpPr txBox="1"/>
            <p:nvPr/>
          </p:nvSpPr>
          <p:spPr>
            <a:xfrm>
              <a:off x="364207" y="2030841"/>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in operation</a:t>
              </a:r>
            </a:p>
          </p:txBody>
        </p:sp>
        <p:sp>
          <p:nvSpPr>
            <p:cNvPr id="28" name="TextBox 27">
              <a:extLst>
                <a:ext uri="{FF2B5EF4-FFF2-40B4-BE49-F238E27FC236}">
                  <a16:creationId xmlns:a16="http://schemas.microsoft.com/office/drawing/2014/main" id="{C4A491BF-DDFB-0490-9F70-305300BBCDBA}"/>
                </a:ext>
              </a:extLst>
            </p:cNvPr>
            <p:cNvSpPr txBox="1"/>
            <p:nvPr/>
          </p:nvSpPr>
          <p:spPr>
            <a:xfrm>
              <a:off x="355372" y="146720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1 year</a:t>
              </a:r>
            </a:p>
          </p:txBody>
        </p:sp>
      </p:grpSp>
      <p:grpSp>
        <p:nvGrpSpPr>
          <p:cNvPr id="29" name="Group 28">
            <a:extLst>
              <a:ext uri="{FF2B5EF4-FFF2-40B4-BE49-F238E27FC236}">
                <a16:creationId xmlns:a16="http://schemas.microsoft.com/office/drawing/2014/main" id="{7D51E2B0-59D8-58A1-F08C-69E01A4ABE01}"/>
              </a:ext>
            </a:extLst>
          </p:cNvPr>
          <p:cNvGrpSpPr/>
          <p:nvPr/>
        </p:nvGrpSpPr>
        <p:grpSpPr>
          <a:xfrm>
            <a:off x="348518" y="4867415"/>
            <a:ext cx="2712387" cy="856662"/>
            <a:chOff x="348518" y="2791995"/>
            <a:chExt cx="2712387" cy="856662"/>
          </a:xfrm>
        </p:grpSpPr>
        <p:sp>
          <p:nvSpPr>
            <p:cNvPr id="30" name="TextBox 29">
              <a:extLst>
                <a:ext uri="{FF2B5EF4-FFF2-40B4-BE49-F238E27FC236}">
                  <a16:creationId xmlns:a16="http://schemas.microsoft.com/office/drawing/2014/main" id="{077E6FAC-40CE-71CD-72D6-AD083932EF7A}"/>
                </a:ext>
              </a:extLst>
            </p:cNvPr>
            <p:cNvSpPr txBox="1"/>
            <p:nvPr/>
          </p:nvSpPr>
          <p:spPr>
            <a:xfrm>
              <a:off x="357354" y="3355628"/>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subscribers</a:t>
              </a:r>
            </a:p>
          </p:txBody>
        </p:sp>
        <p:sp>
          <p:nvSpPr>
            <p:cNvPr id="31" name="TextBox 30">
              <a:extLst>
                <a:ext uri="{FF2B5EF4-FFF2-40B4-BE49-F238E27FC236}">
                  <a16:creationId xmlns:a16="http://schemas.microsoft.com/office/drawing/2014/main" id="{508E3571-4505-5513-CAFB-AC31FC7367F1}"/>
                </a:ext>
              </a:extLst>
            </p:cNvPr>
            <p:cNvSpPr txBox="1"/>
            <p:nvPr/>
          </p:nvSpPr>
          <p:spPr>
            <a:xfrm>
              <a:off x="348518" y="2791995"/>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290 k</a:t>
              </a:r>
            </a:p>
          </p:txBody>
        </p:sp>
      </p:grpSp>
      <p:grpSp>
        <p:nvGrpSpPr>
          <p:cNvPr id="32" name="Group 31">
            <a:extLst>
              <a:ext uri="{FF2B5EF4-FFF2-40B4-BE49-F238E27FC236}">
                <a16:creationId xmlns:a16="http://schemas.microsoft.com/office/drawing/2014/main" id="{C330B964-233A-EF17-B5F3-831A53111C54}"/>
              </a:ext>
            </a:extLst>
          </p:cNvPr>
          <p:cNvGrpSpPr/>
          <p:nvPr/>
        </p:nvGrpSpPr>
        <p:grpSpPr>
          <a:xfrm>
            <a:off x="3275383" y="1430422"/>
            <a:ext cx="2712387" cy="856662"/>
            <a:chOff x="3345120" y="1467208"/>
            <a:chExt cx="2712387" cy="856662"/>
          </a:xfrm>
        </p:grpSpPr>
        <p:sp>
          <p:nvSpPr>
            <p:cNvPr id="33" name="TextBox 32">
              <a:extLst>
                <a:ext uri="{FF2B5EF4-FFF2-40B4-BE49-F238E27FC236}">
                  <a16:creationId xmlns:a16="http://schemas.microsoft.com/office/drawing/2014/main" id="{0AAC0E03-0C00-B8F9-0D3E-A97170B1859A}"/>
                </a:ext>
              </a:extLst>
            </p:cNvPr>
            <p:cNvSpPr txBox="1"/>
            <p:nvPr/>
          </p:nvSpPr>
          <p:spPr>
            <a:xfrm>
              <a:off x="3353956" y="2030841"/>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raised</a:t>
              </a:r>
            </a:p>
          </p:txBody>
        </p:sp>
        <p:sp>
          <p:nvSpPr>
            <p:cNvPr id="34" name="TextBox 33">
              <a:extLst>
                <a:ext uri="{FF2B5EF4-FFF2-40B4-BE49-F238E27FC236}">
                  <a16:creationId xmlns:a16="http://schemas.microsoft.com/office/drawing/2014/main" id="{2F2ABE73-2019-D9C7-A8C6-8CEC6F2A0F66}"/>
                </a:ext>
              </a:extLst>
            </p:cNvPr>
            <p:cNvSpPr txBox="1"/>
            <p:nvPr/>
          </p:nvSpPr>
          <p:spPr>
            <a:xfrm>
              <a:off x="3345120" y="146720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5 million</a:t>
              </a:r>
            </a:p>
          </p:txBody>
        </p:sp>
      </p:grpSp>
      <p:grpSp>
        <p:nvGrpSpPr>
          <p:cNvPr id="35" name="Group 34">
            <a:extLst>
              <a:ext uri="{FF2B5EF4-FFF2-40B4-BE49-F238E27FC236}">
                <a16:creationId xmlns:a16="http://schemas.microsoft.com/office/drawing/2014/main" id="{2790A242-9EA6-F1EB-DCFE-7200AE64851B}"/>
              </a:ext>
            </a:extLst>
          </p:cNvPr>
          <p:cNvGrpSpPr/>
          <p:nvPr/>
        </p:nvGrpSpPr>
        <p:grpSpPr>
          <a:xfrm>
            <a:off x="3270814" y="4867415"/>
            <a:ext cx="2712387" cy="856662"/>
            <a:chOff x="3345120" y="2791995"/>
            <a:chExt cx="2712387" cy="856662"/>
          </a:xfrm>
        </p:grpSpPr>
        <p:sp>
          <p:nvSpPr>
            <p:cNvPr id="36" name="TextBox 35">
              <a:extLst>
                <a:ext uri="{FF2B5EF4-FFF2-40B4-BE49-F238E27FC236}">
                  <a16:creationId xmlns:a16="http://schemas.microsoft.com/office/drawing/2014/main" id="{2FED4EF6-7AC5-CABB-3E1D-EA70A831E9C6}"/>
                </a:ext>
              </a:extLst>
            </p:cNvPr>
            <p:cNvSpPr txBox="1"/>
            <p:nvPr/>
          </p:nvSpPr>
          <p:spPr>
            <a:xfrm>
              <a:off x="3353956" y="3355628"/>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employees</a:t>
              </a:r>
            </a:p>
          </p:txBody>
        </p:sp>
        <p:sp>
          <p:nvSpPr>
            <p:cNvPr id="37" name="TextBox 36">
              <a:extLst>
                <a:ext uri="{FF2B5EF4-FFF2-40B4-BE49-F238E27FC236}">
                  <a16:creationId xmlns:a16="http://schemas.microsoft.com/office/drawing/2014/main" id="{30A69543-1950-6747-2074-EE051BCC42ED}"/>
                </a:ext>
              </a:extLst>
            </p:cNvPr>
            <p:cNvSpPr txBox="1"/>
            <p:nvPr/>
          </p:nvSpPr>
          <p:spPr>
            <a:xfrm>
              <a:off x="3345120" y="2791995"/>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65</a:t>
              </a:r>
            </a:p>
          </p:txBody>
        </p:sp>
      </p:grpSp>
      <p:grpSp>
        <p:nvGrpSpPr>
          <p:cNvPr id="38" name="Group 37">
            <a:extLst>
              <a:ext uri="{FF2B5EF4-FFF2-40B4-BE49-F238E27FC236}">
                <a16:creationId xmlns:a16="http://schemas.microsoft.com/office/drawing/2014/main" id="{E0CF7BD1-037A-76A7-BEF3-A9B7CA0AB488}"/>
              </a:ext>
            </a:extLst>
          </p:cNvPr>
          <p:cNvGrpSpPr/>
          <p:nvPr/>
        </p:nvGrpSpPr>
        <p:grpSpPr>
          <a:xfrm>
            <a:off x="6195395" y="1430422"/>
            <a:ext cx="2712386" cy="856660"/>
            <a:chOff x="355372" y="4114501"/>
            <a:chExt cx="2712386" cy="856660"/>
          </a:xfrm>
        </p:grpSpPr>
        <p:sp>
          <p:nvSpPr>
            <p:cNvPr id="39" name="TextBox 38">
              <a:extLst>
                <a:ext uri="{FF2B5EF4-FFF2-40B4-BE49-F238E27FC236}">
                  <a16:creationId xmlns:a16="http://schemas.microsoft.com/office/drawing/2014/main" id="{E273717F-14ED-6D7D-649D-169AD8914638}"/>
                </a:ext>
              </a:extLst>
            </p:cNvPr>
            <p:cNvSpPr txBox="1"/>
            <p:nvPr/>
          </p:nvSpPr>
          <p:spPr>
            <a:xfrm>
              <a:off x="364207" y="4678132"/>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a:t>
              </a:r>
            </a:p>
          </p:txBody>
        </p:sp>
        <p:sp>
          <p:nvSpPr>
            <p:cNvPr id="40" name="TextBox 39">
              <a:extLst>
                <a:ext uri="{FF2B5EF4-FFF2-40B4-BE49-F238E27FC236}">
                  <a16:creationId xmlns:a16="http://schemas.microsoft.com/office/drawing/2014/main" id="{B6D9F3E6-A80F-8B03-4E18-0A0BB1F933DD}"/>
                </a:ext>
              </a:extLst>
            </p:cNvPr>
            <p:cNvSpPr txBox="1"/>
            <p:nvPr/>
          </p:nvSpPr>
          <p:spPr>
            <a:xfrm>
              <a:off x="355372" y="4114501"/>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54k</a:t>
              </a:r>
            </a:p>
          </p:txBody>
        </p:sp>
      </p:grpSp>
      <p:grpSp>
        <p:nvGrpSpPr>
          <p:cNvPr id="41" name="Group 40">
            <a:extLst>
              <a:ext uri="{FF2B5EF4-FFF2-40B4-BE49-F238E27FC236}">
                <a16:creationId xmlns:a16="http://schemas.microsoft.com/office/drawing/2014/main" id="{EAC9A946-49AE-3A78-535F-354481643C13}"/>
              </a:ext>
            </a:extLst>
          </p:cNvPr>
          <p:cNvGrpSpPr/>
          <p:nvPr/>
        </p:nvGrpSpPr>
        <p:grpSpPr>
          <a:xfrm>
            <a:off x="6193110" y="4867415"/>
            <a:ext cx="2712387" cy="856660"/>
            <a:chOff x="348518" y="5439288"/>
            <a:chExt cx="2712387" cy="856660"/>
          </a:xfrm>
        </p:grpSpPr>
        <p:sp>
          <p:nvSpPr>
            <p:cNvPr id="42" name="TextBox 41">
              <a:extLst>
                <a:ext uri="{FF2B5EF4-FFF2-40B4-BE49-F238E27FC236}">
                  <a16:creationId xmlns:a16="http://schemas.microsoft.com/office/drawing/2014/main" id="{3C5F7B4F-1EF7-4338-DAC3-7542E9CF1292}"/>
                </a:ext>
              </a:extLst>
            </p:cNvPr>
            <p:cNvSpPr txBox="1"/>
            <p:nvPr/>
          </p:nvSpPr>
          <p:spPr>
            <a:xfrm>
              <a:off x="357354" y="6002919"/>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a:t>
              </a:r>
            </a:p>
          </p:txBody>
        </p:sp>
        <p:sp>
          <p:nvSpPr>
            <p:cNvPr id="43" name="TextBox 42">
              <a:extLst>
                <a:ext uri="{FF2B5EF4-FFF2-40B4-BE49-F238E27FC236}">
                  <a16:creationId xmlns:a16="http://schemas.microsoft.com/office/drawing/2014/main" id="{053728CB-DC87-0A3B-1EB6-686454FD40E2}"/>
                </a:ext>
              </a:extLst>
            </p:cNvPr>
            <p:cNvSpPr txBox="1"/>
            <p:nvPr/>
          </p:nvSpPr>
          <p:spPr>
            <a:xfrm>
              <a:off x="348518" y="543928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10.8k</a:t>
              </a:r>
            </a:p>
          </p:txBody>
        </p:sp>
      </p:grpSp>
      <p:grpSp>
        <p:nvGrpSpPr>
          <p:cNvPr id="44" name="Group 43">
            <a:extLst>
              <a:ext uri="{FF2B5EF4-FFF2-40B4-BE49-F238E27FC236}">
                <a16:creationId xmlns:a16="http://schemas.microsoft.com/office/drawing/2014/main" id="{82818070-553F-E0DE-4301-CA70E508C781}"/>
              </a:ext>
            </a:extLst>
          </p:cNvPr>
          <p:cNvGrpSpPr/>
          <p:nvPr/>
        </p:nvGrpSpPr>
        <p:grpSpPr>
          <a:xfrm>
            <a:off x="9115406" y="1430422"/>
            <a:ext cx="2712387" cy="856660"/>
            <a:chOff x="3345120" y="4114501"/>
            <a:chExt cx="2712387" cy="856660"/>
          </a:xfrm>
        </p:grpSpPr>
        <p:sp>
          <p:nvSpPr>
            <p:cNvPr id="45" name="TextBox 44">
              <a:extLst>
                <a:ext uri="{FF2B5EF4-FFF2-40B4-BE49-F238E27FC236}">
                  <a16:creationId xmlns:a16="http://schemas.microsoft.com/office/drawing/2014/main" id="{6388CB3A-4057-978E-C9B1-9FA2E0491765}"/>
                </a:ext>
              </a:extLst>
            </p:cNvPr>
            <p:cNvSpPr txBox="1"/>
            <p:nvPr/>
          </p:nvSpPr>
          <p:spPr>
            <a:xfrm>
              <a:off x="3353956" y="4678132"/>
              <a:ext cx="2703551" cy="293029"/>
            </a:xfrm>
            <a:prstGeom prst="rect">
              <a:avLst/>
            </a:prstGeom>
          </p:spPr>
          <p:txBody>
            <a:bodyPr lIns="0" tIns="0" rIns="0" bIns="0" rtlCol="0" anchor="t">
              <a:spAutoFit/>
            </a:bodyPr>
            <a:lstStyle/>
            <a:p>
              <a:pPr>
                <a:lnSpc>
                  <a:spcPts val="2487"/>
                </a:lnSpc>
              </a:pPr>
              <a:r>
                <a:rPr lang="en-US" i="1" spc="13">
                  <a:solidFill>
                    <a:srgbClr val="2B2C30"/>
                  </a:solidFill>
                  <a:ea typeface="Playfair Display Italics"/>
                  <a:cs typeface="Playfair Display Italics"/>
                  <a:sym typeface="Playfair Display Italics"/>
                </a:rPr>
                <a:t>churn rate</a:t>
              </a:r>
            </a:p>
          </p:txBody>
        </p:sp>
        <p:sp>
          <p:nvSpPr>
            <p:cNvPr id="46" name="TextBox 45">
              <a:extLst>
                <a:ext uri="{FF2B5EF4-FFF2-40B4-BE49-F238E27FC236}">
                  <a16:creationId xmlns:a16="http://schemas.microsoft.com/office/drawing/2014/main" id="{C2556FCF-3F4E-E511-A0D9-EF467C1FB32B}"/>
                </a:ext>
              </a:extLst>
            </p:cNvPr>
            <p:cNvSpPr txBox="1"/>
            <p:nvPr/>
          </p:nvSpPr>
          <p:spPr>
            <a:xfrm>
              <a:off x="3345120" y="4114501"/>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9%</a:t>
              </a:r>
            </a:p>
          </p:txBody>
        </p:sp>
      </p:grpSp>
      <p:grpSp>
        <p:nvGrpSpPr>
          <p:cNvPr id="47" name="Group 46">
            <a:extLst>
              <a:ext uri="{FF2B5EF4-FFF2-40B4-BE49-F238E27FC236}">
                <a16:creationId xmlns:a16="http://schemas.microsoft.com/office/drawing/2014/main" id="{09AF5D68-AFB7-0077-15C6-1346AFC15FD6}"/>
              </a:ext>
            </a:extLst>
          </p:cNvPr>
          <p:cNvGrpSpPr/>
          <p:nvPr/>
        </p:nvGrpSpPr>
        <p:grpSpPr>
          <a:xfrm>
            <a:off x="9115406" y="4867415"/>
            <a:ext cx="2712387" cy="856660"/>
            <a:chOff x="3345120" y="5439288"/>
            <a:chExt cx="2712387" cy="856660"/>
          </a:xfrm>
        </p:grpSpPr>
        <p:sp>
          <p:nvSpPr>
            <p:cNvPr id="48" name="TextBox 47">
              <a:extLst>
                <a:ext uri="{FF2B5EF4-FFF2-40B4-BE49-F238E27FC236}">
                  <a16:creationId xmlns:a16="http://schemas.microsoft.com/office/drawing/2014/main" id="{EAC30D61-7BA2-E963-44E7-8D46F9181F97}"/>
                </a:ext>
              </a:extLst>
            </p:cNvPr>
            <p:cNvSpPr txBox="1"/>
            <p:nvPr/>
          </p:nvSpPr>
          <p:spPr>
            <a:xfrm>
              <a:off x="3353956" y="6002919"/>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 Ipsum</a:t>
              </a:r>
            </a:p>
          </p:txBody>
        </p:sp>
        <p:sp>
          <p:nvSpPr>
            <p:cNvPr id="49" name="TextBox 48">
              <a:extLst>
                <a:ext uri="{FF2B5EF4-FFF2-40B4-BE49-F238E27FC236}">
                  <a16:creationId xmlns:a16="http://schemas.microsoft.com/office/drawing/2014/main" id="{ECC01078-F261-EB0A-1E70-348C31514776}"/>
                </a:ext>
              </a:extLst>
            </p:cNvPr>
            <p:cNvSpPr txBox="1"/>
            <p:nvPr/>
          </p:nvSpPr>
          <p:spPr>
            <a:xfrm>
              <a:off x="3345120" y="543928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44%</a:t>
              </a:r>
            </a:p>
          </p:txBody>
        </p:sp>
      </p:grpSp>
      <p:pic>
        <p:nvPicPr>
          <p:cNvPr id="8" name="Picture Placeholder 7" descr="A chess board with chess pieces on it&#10;&#10;AI-generated content may be incorrect.">
            <a:extLst>
              <a:ext uri="{FF2B5EF4-FFF2-40B4-BE49-F238E27FC236}">
                <a16:creationId xmlns:a16="http://schemas.microsoft.com/office/drawing/2014/main" id="{19F486A0-075B-F650-670D-FCCD633B84D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6053" b="36053"/>
          <a:stretch>
            <a:fillRect/>
          </a:stretch>
        </p:blipFill>
        <p:spPr/>
      </p:pic>
    </p:spTree>
    <p:extLst>
      <p:ext uri="{BB962C8B-B14F-4D97-AF65-F5344CB8AC3E}">
        <p14:creationId xmlns:p14="http://schemas.microsoft.com/office/powerpoint/2010/main" val="24466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3FE2B-3EAE-C033-705E-1B38511FC651}"/>
              </a:ext>
            </a:extLst>
          </p:cNvPr>
          <p:cNvSpPr>
            <a:spLocks noGrp="1"/>
          </p:cNvSpPr>
          <p:nvPr>
            <p:ph type="title"/>
          </p:nvPr>
        </p:nvSpPr>
        <p:spPr/>
        <p:txBody>
          <a:bodyPr>
            <a:normAutofit/>
          </a:bodyPr>
          <a:lstStyle/>
          <a:p>
            <a:pPr>
              <a:lnSpc>
                <a:spcPts val="5973"/>
              </a:lnSpc>
              <a:spcBef>
                <a:spcPct val="0"/>
              </a:spcBef>
            </a:pPr>
            <a:r>
              <a:rPr lang="en-CA" dirty="0"/>
              <a:t>Our Numbers</a:t>
            </a:r>
            <a:endParaRPr lang="en-US" b="0" dirty="0">
              <a:ea typeface="Cormorant Garamond Bold Italics"/>
              <a:cs typeface="Cormorant Garamond Bold Italics"/>
              <a:sym typeface="Cormorant Garamond Bold Italics"/>
            </a:endParaRPr>
          </a:p>
        </p:txBody>
      </p:sp>
      <p:sp>
        <p:nvSpPr>
          <p:cNvPr id="4" name="Footer Placeholder 3">
            <a:extLst>
              <a:ext uri="{FF2B5EF4-FFF2-40B4-BE49-F238E27FC236}">
                <a16:creationId xmlns:a16="http://schemas.microsoft.com/office/drawing/2014/main" id="{1FD8027B-2F6D-C954-FC5B-A3276C07DF4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ADA12AD5-7645-093E-589B-953E4970BE6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14</a:t>
            </a:fld>
            <a:endParaRPr lang="en-IN" dirty="0"/>
          </a:p>
        </p:txBody>
      </p:sp>
      <p:grpSp>
        <p:nvGrpSpPr>
          <p:cNvPr id="12" name="Group 11">
            <a:extLst>
              <a:ext uri="{FF2B5EF4-FFF2-40B4-BE49-F238E27FC236}">
                <a16:creationId xmlns:a16="http://schemas.microsoft.com/office/drawing/2014/main" id="{414229F6-7F07-9910-F71D-61EE487A59E3}"/>
              </a:ext>
            </a:extLst>
          </p:cNvPr>
          <p:cNvGrpSpPr/>
          <p:nvPr/>
        </p:nvGrpSpPr>
        <p:grpSpPr>
          <a:xfrm>
            <a:off x="4118786" y="1453732"/>
            <a:ext cx="7681877" cy="4870868"/>
            <a:chOff x="4118786" y="1453732"/>
            <a:chExt cx="7681877" cy="4870868"/>
          </a:xfrm>
        </p:grpSpPr>
        <p:sp>
          <p:nvSpPr>
            <p:cNvPr id="10" name="Rectangle: Rounded Corners 9">
              <a:extLst>
                <a:ext uri="{FF2B5EF4-FFF2-40B4-BE49-F238E27FC236}">
                  <a16:creationId xmlns:a16="http://schemas.microsoft.com/office/drawing/2014/main" id="{ADE615B3-B0E6-3880-1D0F-0E2A8BD7FD3D}"/>
                </a:ext>
              </a:extLst>
            </p:cNvPr>
            <p:cNvSpPr/>
            <p:nvPr/>
          </p:nvSpPr>
          <p:spPr>
            <a:xfrm>
              <a:off x="4150456" y="1453732"/>
              <a:ext cx="7618536" cy="4870868"/>
            </a:xfrm>
            <a:prstGeom prst="roundRect">
              <a:avLst>
                <a:gd name="adj" fmla="val 437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4" name="Group 53">
              <a:extLst>
                <a:ext uri="{FF2B5EF4-FFF2-40B4-BE49-F238E27FC236}">
                  <a16:creationId xmlns:a16="http://schemas.microsoft.com/office/drawing/2014/main" id="{C599643B-73C6-568D-4798-3BE2AF116239}"/>
                </a:ext>
              </a:extLst>
            </p:cNvPr>
            <p:cNvGrpSpPr/>
            <p:nvPr/>
          </p:nvGrpSpPr>
          <p:grpSpPr>
            <a:xfrm>
              <a:off x="4118786" y="1650627"/>
              <a:ext cx="7681877" cy="4500712"/>
              <a:chOff x="3990697" y="1547447"/>
              <a:chExt cx="7681877" cy="4500712"/>
            </a:xfrm>
          </p:grpSpPr>
          <p:graphicFrame>
            <p:nvGraphicFramePr>
              <p:cNvPr id="3" name="Chart 2">
                <a:extLst>
                  <a:ext uri="{FF2B5EF4-FFF2-40B4-BE49-F238E27FC236}">
                    <a16:creationId xmlns:a16="http://schemas.microsoft.com/office/drawing/2014/main" id="{28EA3426-BF5D-04C8-3139-1673B7EE701B}"/>
                  </a:ext>
                </a:extLst>
              </p:cNvPr>
              <p:cNvGraphicFramePr/>
              <p:nvPr/>
            </p:nvGraphicFramePr>
            <p:xfrm>
              <a:off x="3990697" y="1547447"/>
              <a:ext cx="7681877" cy="4396152"/>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5">
                <a:extLst>
                  <a:ext uri="{FF2B5EF4-FFF2-40B4-BE49-F238E27FC236}">
                    <a16:creationId xmlns:a16="http://schemas.microsoft.com/office/drawing/2014/main" id="{EF45C690-C2CC-0165-10B6-641D3D4009DE}"/>
                  </a:ext>
                </a:extLst>
              </p:cNvPr>
              <p:cNvSpPr txBox="1"/>
              <p:nvPr/>
            </p:nvSpPr>
            <p:spPr>
              <a:xfrm>
                <a:off x="4345584" y="5817327"/>
                <a:ext cx="6972103"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grpSp>
      </p:grpSp>
      <p:grpSp>
        <p:nvGrpSpPr>
          <p:cNvPr id="26" name="Group 25">
            <a:extLst>
              <a:ext uri="{FF2B5EF4-FFF2-40B4-BE49-F238E27FC236}">
                <a16:creationId xmlns:a16="http://schemas.microsoft.com/office/drawing/2014/main" id="{EA30C8B4-E8C7-7CD3-074A-51A8A0A094C3}"/>
              </a:ext>
            </a:extLst>
          </p:cNvPr>
          <p:cNvGrpSpPr/>
          <p:nvPr/>
        </p:nvGrpSpPr>
        <p:grpSpPr>
          <a:xfrm>
            <a:off x="416830" y="1453732"/>
            <a:ext cx="3556183" cy="4697607"/>
            <a:chOff x="537108" y="1472454"/>
            <a:chExt cx="3556183" cy="4789941"/>
          </a:xfrm>
        </p:grpSpPr>
        <p:grpSp>
          <p:nvGrpSpPr>
            <p:cNvPr id="18" name="Group 17">
              <a:extLst>
                <a:ext uri="{FF2B5EF4-FFF2-40B4-BE49-F238E27FC236}">
                  <a16:creationId xmlns:a16="http://schemas.microsoft.com/office/drawing/2014/main" id="{ED3C6A94-29A2-F6AE-D12B-15CE60DCF167}"/>
                </a:ext>
              </a:extLst>
            </p:cNvPr>
            <p:cNvGrpSpPr/>
            <p:nvPr/>
          </p:nvGrpSpPr>
          <p:grpSpPr>
            <a:xfrm>
              <a:off x="537108" y="1472454"/>
              <a:ext cx="3556183" cy="1039144"/>
              <a:chOff x="5304630" y="1366462"/>
              <a:chExt cx="5497871" cy="1039144"/>
            </a:xfrm>
          </p:grpSpPr>
          <p:sp>
            <p:nvSpPr>
              <p:cNvPr id="20" name="TextBox 19">
                <a:extLst>
                  <a:ext uri="{FF2B5EF4-FFF2-40B4-BE49-F238E27FC236}">
                    <a16:creationId xmlns:a16="http://schemas.microsoft.com/office/drawing/2014/main" id="{F1A5D983-1F88-63B9-755F-A09D8357A0BC}"/>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2022</a:t>
                </a:r>
              </a:p>
            </p:txBody>
          </p:sp>
          <p:sp>
            <p:nvSpPr>
              <p:cNvPr id="21" name="TextBox 20">
                <a:extLst>
                  <a:ext uri="{FF2B5EF4-FFF2-40B4-BE49-F238E27FC236}">
                    <a16:creationId xmlns:a16="http://schemas.microsoft.com/office/drawing/2014/main" id="{23EFF85F-5EDC-7D03-F10F-14BCE8AED060}"/>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7" name="Group 6">
              <a:extLst>
                <a:ext uri="{FF2B5EF4-FFF2-40B4-BE49-F238E27FC236}">
                  <a16:creationId xmlns:a16="http://schemas.microsoft.com/office/drawing/2014/main" id="{42C6A6D0-726E-5A4D-088E-6DA74C4B5E05}"/>
                </a:ext>
              </a:extLst>
            </p:cNvPr>
            <p:cNvGrpSpPr/>
            <p:nvPr/>
          </p:nvGrpSpPr>
          <p:grpSpPr>
            <a:xfrm>
              <a:off x="537108" y="2722720"/>
              <a:ext cx="3556183" cy="1039144"/>
              <a:chOff x="5304630" y="1366462"/>
              <a:chExt cx="5497871" cy="1039144"/>
            </a:xfrm>
          </p:grpSpPr>
          <p:sp>
            <p:nvSpPr>
              <p:cNvPr id="8" name="TextBox 7">
                <a:extLst>
                  <a:ext uri="{FF2B5EF4-FFF2-40B4-BE49-F238E27FC236}">
                    <a16:creationId xmlns:a16="http://schemas.microsoft.com/office/drawing/2014/main" id="{AA14B79B-DD4D-7AEA-6A8A-F8E13CA1755E}"/>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2023</a:t>
                </a:r>
              </a:p>
            </p:txBody>
          </p:sp>
          <p:sp>
            <p:nvSpPr>
              <p:cNvPr id="9" name="TextBox 8">
                <a:extLst>
                  <a:ext uri="{FF2B5EF4-FFF2-40B4-BE49-F238E27FC236}">
                    <a16:creationId xmlns:a16="http://schemas.microsoft.com/office/drawing/2014/main" id="{AE26150B-0714-1E1A-A3EE-AEA47016397E}"/>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11" name="Group 10">
              <a:extLst>
                <a:ext uri="{FF2B5EF4-FFF2-40B4-BE49-F238E27FC236}">
                  <a16:creationId xmlns:a16="http://schemas.microsoft.com/office/drawing/2014/main" id="{02B7F603-4F5F-232E-8C28-16E03A27DFE1}"/>
                </a:ext>
              </a:extLst>
            </p:cNvPr>
            <p:cNvGrpSpPr/>
            <p:nvPr/>
          </p:nvGrpSpPr>
          <p:grpSpPr>
            <a:xfrm>
              <a:off x="537108" y="3972986"/>
              <a:ext cx="3556183" cy="1039144"/>
              <a:chOff x="5304630" y="1366462"/>
              <a:chExt cx="5497871" cy="1039144"/>
            </a:xfrm>
          </p:grpSpPr>
          <p:sp>
            <p:nvSpPr>
              <p:cNvPr id="15" name="TextBox 14">
                <a:extLst>
                  <a:ext uri="{FF2B5EF4-FFF2-40B4-BE49-F238E27FC236}">
                    <a16:creationId xmlns:a16="http://schemas.microsoft.com/office/drawing/2014/main" id="{0D97530C-48D2-7D24-75DB-B196216D1A53}"/>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2024</a:t>
                </a:r>
              </a:p>
            </p:txBody>
          </p:sp>
          <p:sp>
            <p:nvSpPr>
              <p:cNvPr id="19" name="TextBox 18">
                <a:extLst>
                  <a:ext uri="{FF2B5EF4-FFF2-40B4-BE49-F238E27FC236}">
                    <a16:creationId xmlns:a16="http://schemas.microsoft.com/office/drawing/2014/main" id="{284C6B7B-FDEF-222E-828F-FD523FEB2C7C}"/>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23" name="Group 22">
              <a:extLst>
                <a:ext uri="{FF2B5EF4-FFF2-40B4-BE49-F238E27FC236}">
                  <a16:creationId xmlns:a16="http://schemas.microsoft.com/office/drawing/2014/main" id="{0538E24D-D3CC-C7F6-E69B-C2D6C9472EAD}"/>
                </a:ext>
              </a:extLst>
            </p:cNvPr>
            <p:cNvGrpSpPr/>
            <p:nvPr/>
          </p:nvGrpSpPr>
          <p:grpSpPr>
            <a:xfrm>
              <a:off x="537108" y="5223251"/>
              <a:ext cx="3556183" cy="1039144"/>
              <a:chOff x="5304630" y="1366462"/>
              <a:chExt cx="5497871" cy="1039144"/>
            </a:xfrm>
          </p:grpSpPr>
          <p:sp>
            <p:nvSpPr>
              <p:cNvPr id="24" name="TextBox 23">
                <a:extLst>
                  <a:ext uri="{FF2B5EF4-FFF2-40B4-BE49-F238E27FC236}">
                    <a16:creationId xmlns:a16="http://schemas.microsoft.com/office/drawing/2014/main" id="{F6E1AE67-9383-50F1-6176-BCA741BD0DA2}"/>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2025</a:t>
                </a:r>
              </a:p>
            </p:txBody>
          </p:sp>
          <p:sp>
            <p:nvSpPr>
              <p:cNvPr id="25" name="TextBox 24">
                <a:extLst>
                  <a:ext uri="{FF2B5EF4-FFF2-40B4-BE49-F238E27FC236}">
                    <a16:creationId xmlns:a16="http://schemas.microsoft.com/office/drawing/2014/main" id="{D1B17487-EA93-27CA-E3C7-9B6DB8D52C11}"/>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spTree>
    <p:extLst>
      <p:ext uri="{BB962C8B-B14F-4D97-AF65-F5344CB8AC3E}">
        <p14:creationId xmlns:p14="http://schemas.microsoft.com/office/powerpoint/2010/main" val="901498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3D19-8FB0-92C2-49CB-CA7711721CC4}"/>
              </a:ext>
            </a:extLst>
          </p:cNvPr>
          <p:cNvSpPr>
            <a:spLocks noGrp="1"/>
          </p:cNvSpPr>
          <p:nvPr>
            <p:ph type="title"/>
          </p:nvPr>
        </p:nvSpPr>
        <p:spPr/>
        <p:txBody>
          <a:bodyPr>
            <a:normAutofit/>
          </a:bodyPr>
          <a:lstStyle/>
          <a:p>
            <a:pPr>
              <a:lnSpc>
                <a:spcPts val="5973"/>
              </a:lnSpc>
              <a:spcBef>
                <a:spcPct val="0"/>
              </a:spcBef>
            </a:pPr>
            <a:r>
              <a:rPr lang="en-US" b="0" dirty="0">
                <a:ea typeface="Cormorant Garamond Bold Italics"/>
                <a:cs typeface="Cormorant Garamond Bold Italics"/>
                <a:sym typeface="Cormorant Garamond Bold Italics"/>
              </a:rPr>
              <a:t>Use of Funds</a:t>
            </a:r>
          </a:p>
        </p:txBody>
      </p:sp>
      <p:sp>
        <p:nvSpPr>
          <p:cNvPr id="4" name="Footer Placeholder 3">
            <a:extLst>
              <a:ext uri="{FF2B5EF4-FFF2-40B4-BE49-F238E27FC236}">
                <a16:creationId xmlns:a16="http://schemas.microsoft.com/office/drawing/2014/main" id="{32DE1824-EA28-296D-8577-A359AC1052C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43F0C507-1B1F-4659-7C89-1A30799A925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15</a:t>
            </a:fld>
            <a:endParaRPr lang="en-IN" dirty="0"/>
          </a:p>
        </p:txBody>
      </p:sp>
      <p:grpSp>
        <p:nvGrpSpPr>
          <p:cNvPr id="3" name="Group 2">
            <a:extLst>
              <a:ext uri="{FF2B5EF4-FFF2-40B4-BE49-F238E27FC236}">
                <a16:creationId xmlns:a16="http://schemas.microsoft.com/office/drawing/2014/main" id="{0480836D-E2CA-4F8E-F4E9-B066C875BD4F}"/>
              </a:ext>
            </a:extLst>
          </p:cNvPr>
          <p:cNvGrpSpPr/>
          <p:nvPr/>
        </p:nvGrpSpPr>
        <p:grpSpPr>
          <a:xfrm>
            <a:off x="456144" y="1335195"/>
            <a:ext cx="11279712" cy="4187610"/>
            <a:chOff x="438286" y="2222146"/>
            <a:chExt cx="11279712" cy="4187610"/>
          </a:xfrm>
        </p:grpSpPr>
        <p:graphicFrame>
          <p:nvGraphicFramePr>
            <p:cNvPr id="6" name="Chart 5">
              <a:extLst>
                <a:ext uri="{FF2B5EF4-FFF2-40B4-BE49-F238E27FC236}">
                  <a16:creationId xmlns:a16="http://schemas.microsoft.com/office/drawing/2014/main" id="{A33870E0-41A9-8D9B-F2F9-FF9A8BB1F985}"/>
                </a:ext>
              </a:extLst>
            </p:cNvPr>
            <p:cNvGraphicFramePr/>
            <p:nvPr>
              <p:extLst>
                <p:ext uri="{D42A27DB-BD31-4B8C-83A1-F6EECF244321}">
                  <p14:modId xmlns:p14="http://schemas.microsoft.com/office/powerpoint/2010/main" val="3929052694"/>
                </p:ext>
              </p:extLst>
            </p:nvPr>
          </p:nvGraphicFramePr>
          <p:xfrm>
            <a:off x="3106469" y="2298095"/>
            <a:ext cx="5981328" cy="4111661"/>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6">
              <a:extLst>
                <a:ext uri="{FF2B5EF4-FFF2-40B4-BE49-F238E27FC236}">
                  <a16:creationId xmlns:a16="http://schemas.microsoft.com/office/drawing/2014/main" id="{EBE60694-F272-4216-89C5-8245A9933C90}"/>
                </a:ext>
              </a:extLst>
            </p:cNvPr>
            <p:cNvGrpSpPr/>
            <p:nvPr/>
          </p:nvGrpSpPr>
          <p:grpSpPr>
            <a:xfrm>
              <a:off x="438286" y="2222146"/>
              <a:ext cx="11279712" cy="3774141"/>
              <a:chOff x="438286" y="2059356"/>
              <a:chExt cx="11279712" cy="3774141"/>
            </a:xfrm>
          </p:grpSpPr>
          <p:grpSp>
            <p:nvGrpSpPr>
              <p:cNvPr id="24" name="Group 23">
                <a:extLst>
                  <a:ext uri="{FF2B5EF4-FFF2-40B4-BE49-F238E27FC236}">
                    <a16:creationId xmlns:a16="http://schemas.microsoft.com/office/drawing/2014/main" id="{F00DE6E8-755F-26F4-DA9F-FCE83CB03CAB}"/>
                  </a:ext>
                </a:extLst>
              </p:cNvPr>
              <p:cNvGrpSpPr/>
              <p:nvPr/>
            </p:nvGrpSpPr>
            <p:grpSpPr>
              <a:xfrm>
                <a:off x="8377171" y="2059356"/>
                <a:ext cx="3340827" cy="1548152"/>
                <a:chOff x="1130087" y="3599110"/>
                <a:chExt cx="3340827" cy="1548152"/>
              </a:xfrm>
            </p:grpSpPr>
            <p:sp>
              <p:nvSpPr>
                <p:cNvPr id="26" name="TextBox 25">
                  <a:extLst>
                    <a:ext uri="{FF2B5EF4-FFF2-40B4-BE49-F238E27FC236}">
                      <a16:creationId xmlns:a16="http://schemas.microsoft.com/office/drawing/2014/main" id="{E2D67306-D906-0504-0F87-5BEE8C89D4EF}"/>
                    </a:ext>
                  </a:extLst>
                </p:cNvPr>
                <p:cNvSpPr txBox="1"/>
                <p:nvPr/>
              </p:nvSpPr>
              <p:spPr>
                <a:xfrm>
                  <a:off x="1130087" y="3599110"/>
                  <a:ext cx="2493524" cy="338554"/>
                </a:xfrm>
                <a:prstGeom prst="rect">
                  <a:avLst/>
                </a:prstGeom>
                <a:noFill/>
              </p:spPr>
              <p:txBody>
                <a:bodyPr wrap="square" rtlCol="0" anchor="t">
                  <a:spAutoFit/>
                </a:bodyPr>
                <a:lstStyle/>
                <a:p>
                  <a:r>
                    <a:rPr lang="en-CA" sz="1600" i="0" dirty="0">
                      <a:solidFill>
                        <a:srgbClr val="404040"/>
                      </a:solidFill>
                      <a:effectLst/>
                      <a:latin typeface="+mj-lt"/>
                    </a:rPr>
                    <a:t>Hiring &amp; Operations</a:t>
                  </a:r>
                  <a:endParaRPr lang="en-US" sz="1600" dirty="0">
                    <a:solidFill>
                      <a:schemeClr val="tx2">
                        <a:lumMod val="85000"/>
                        <a:lumOff val="15000"/>
                      </a:schemeClr>
                    </a:solidFill>
                    <a:latin typeface="+mj-lt"/>
                  </a:endParaRPr>
                </a:p>
              </p:txBody>
            </p:sp>
            <p:sp>
              <p:nvSpPr>
                <p:cNvPr id="27" name="TextBox 26">
                  <a:extLst>
                    <a:ext uri="{FF2B5EF4-FFF2-40B4-BE49-F238E27FC236}">
                      <a16:creationId xmlns:a16="http://schemas.microsoft.com/office/drawing/2014/main" id="{B4F8329D-D68C-D25E-65D3-C319C0B4C9CD}"/>
                    </a:ext>
                  </a:extLst>
                </p:cNvPr>
                <p:cNvSpPr txBox="1"/>
                <p:nvPr/>
              </p:nvSpPr>
              <p:spPr>
                <a:xfrm>
                  <a:off x="1130087" y="4039266"/>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20" name="Group 19">
                <a:extLst>
                  <a:ext uri="{FF2B5EF4-FFF2-40B4-BE49-F238E27FC236}">
                    <a16:creationId xmlns:a16="http://schemas.microsoft.com/office/drawing/2014/main" id="{07A3535D-A5F9-ED08-0E20-59A9717A2915}"/>
                  </a:ext>
                </a:extLst>
              </p:cNvPr>
              <p:cNvGrpSpPr/>
              <p:nvPr/>
            </p:nvGrpSpPr>
            <p:grpSpPr>
              <a:xfrm>
                <a:off x="8377171" y="4285345"/>
                <a:ext cx="3340827" cy="1548152"/>
                <a:chOff x="1130087" y="4008038"/>
                <a:chExt cx="3340827" cy="1548152"/>
              </a:xfrm>
            </p:grpSpPr>
            <p:sp>
              <p:nvSpPr>
                <p:cNvPr id="22" name="TextBox 21">
                  <a:extLst>
                    <a:ext uri="{FF2B5EF4-FFF2-40B4-BE49-F238E27FC236}">
                      <a16:creationId xmlns:a16="http://schemas.microsoft.com/office/drawing/2014/main" id="{5800EF9B-0F69-2F92-6A64-6C1DFECBD2F7}"/>
                    </a:ext>
                  </a:extLst>
                </p:cNvPr>
                <p:cNvSpPr txBox="1"/>
                <p:nvPr/>
              </p:nvSpPr>
              <p:spPr>
                <a:xfrm>
                  <a:off x="1130087" y="4008038"/>
                  <a:ext cx="2493524" cy="338554"/>
                </a:xfrm>
                <a:prstGeom prst="rect">
                  <a:avLst/>
                </a:prstGeom>
                <a:noFill/>
              </p:spPr>
              <p:txBody>
                <a:bodyPr wrap="square" rtlCol="0" anchor="t">
                  <a:spAutoFit/>
                </a:bodyPr>
                <a:lstStyle/>
                <a:p>
                  <a:r>
                    <a:rPr lang="en-CA" sz="1600" i="0" dirty="0">
                      <a:solidFill>
                        <a:srgbClr val="404040"/>
                      </a:solidFill>
                      <a:effectLst/>
                      <a:latin typeface="+mj-lt"/>
                    </a:rPr>
                    <a:t>Contingency</a:t>
                  </a:r>
                  <a:endParaRPr lang="en-US" sz="1600" dirty="0">
                    <a:solidFill>
                      <a:schemeClr val="tx2">
                        <a:lumMod val="85000"/>
                        <a:lumOff val="15000"/>
                      </a:schemeClr>
                    </a:solidFill>
                    <a:latin typeface="+mj-lt"/>
                  </a:endParaRPr>
                </a:p>
              </p:txBody>
            </p:sp>
            <p:sp>
              <p:nvSpPr>
                <p:cNvPr id="23" name="TextBox 22">
                  <a:extLst>
                    <a:ext uri="{FF2B5EF4-FFF2-40B4-BE49-F238E27FC236}">
                      <a16:creationId xmlns:a16="http://schemas.microsoft.com/office/drawing/2014/main" id="{14DE0D7F-7E0E-F96B-C804-FA36375ADFFD}"/>
                    </a:ext>
                  </a:extLst>
                </p:cNvPr>
                <p:cNvSpPr txBox="1"/>
                <p:nvPr/>
              </p:nvSpPr>
              <p:spPr>
                <a:xfrm>
                  <a:off x="1130087" y="4448194"/>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16" name="Group 15">
                <a:extLst>
                  <a:ext uri="{FF2B5EF4-FFF2-40B4-BE49-F238E27FC236}">
                    <a16:creationId xmlns:a16="http://schemas.microsoft.com/office/drawing/2014/main" id="{5893BC60-ADA7-D506-960D-82990E5448B8}"/>
                  </a:ext>
                </a:extLst>
              </p:cNvPr>
              <p:cNvGrpSpPr/>
              <p:nvPr/>
            </p:nvGrpSpPr>
            <p:grpSpPr>
              <a:xfrm flipH="1">
                <a:off x="438286" y="2059356"/>
                <a:ext cx="3340827" cy="1548152"/>
                <a:chOff x="1139818" y="3599110"/>
                <a:chExt cx="3340827" cy="1548152"/>
              </a:xfrm>
            </p:grpSpPr>
            <p:sp>
              <p:nvSpPr>
                <p:cNvPr id="18" name="TextBox 17">
                  <a:extLst>
                    <a:ext uri="{FF2B5EF4-FFF2-40B4-BE49-F238E27FC236}">
                      <a16:creationId xmlns:a16="http://schemas.microsoft.com/office/drawing/2014/main" id="{9959C656-7BA5-579A-0303-0851D99D59C4}"/>
                    </a:ext>
                  </a:extLst>
                </p:cNvPr>
                <p:cNvSpPr txBox="1"/>
                <p:nvPr/>
              </p:nvSpPr>
              <p:spPr>
                <a:xfrm>
                  <a:off x="1139818" y="3599110"/>
                  <a:ext cx="2493524" cy="338554"/>
                </a:xfrm>
                <a:prstGeom prst="rect">
                  <a:avLst/>
                </a:prstGeom>
                <a:noFill/>
              </p:spPr>
              <p:txBody>
                <a:bodyPr wrap="square" rtlCol="0" anchor="t">
                  <a:spAutoFit/>
                </a:bodyPr>
                <a:lstStyle/>
                <a:p>
                  <a:pPr algn="r"/>
                  <a:r>
                    <a:rPr lang="en-CA" sz="1600" i="0" dirty="0">
                      <a:solidFill>
                        <a:srgbClr val="404040"/>
                      </a:solidFill>
                      <a:effectLst/>
                      <a:latin typeface="+mj-lt"/>
                    </a:rPr>
                    <a:t>Product Development</a:t>
                  </a:r>
                  <a:endParaRPr lang="en-US" sz="1600" dirty="0">
                    <a:solidFill>
                      <a:schemeClr val="tx2">
                        <a:lumMod val="85000"/>
                        <a:lumOff val="15000"/>
                      </a:schemeClr>
                    </a:solidFill>
                    <a:latin typeface="+mj-lt"/>
                  </a:endParaRPr>
                </a:p>
              </p:txBody>
            </p:sp>
            <p:sp>
              <p:nvSpPr>
                <p:cNvPr id="19" name="TextBox 18">
                  <a:extLst>
                    <a:ext uri="{FF2B5EF4-FFF2-40B4-BE49-F238E27FC236}">
                      <a16:creationId xmlns:a16="http://schemas.microsoft.com/office/drawing/2014/main" id="{F4F09C98-48BB-969B-6B37-97E840106AD7}"/>
                    </a:ext>
                  </a:extLst>
                </p:cNvPr>
                <p:cNvSpPr txBox="1"/>
                <p:nvPr/>
              </p:nvSpPr>
              <p:spPr>
                <a:xfrm>
                  <a:off x="1139818" y="4039266"/>
                  <a:ext cx="3340827" cy="1107996"/>
                </a:xfrm>
                <a:prstGeom prst="rect">
                  <a:avLst/>
                </a:prstGeom>
                <a:noFill/>
              </p:spPr>
              <p:txBody>
                <a:bodyPr wrap="square" rtlCol="0">
                  <a:spAutoFit/>
                </a:bodyPr>
                <a:lstStyle/>
                <a:p>
                  <a:pPr algn="r"/>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pPr algn="r"/>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12" name="Group 11">
                <a:extLst>
                  <a:ext uri="{FF2B5EF4-FFF2-40B4-BE49-F238E27FC236}">
                    <a16:creationId xmlns:a16="http://schemas.microsoft.com/office/drawing/2014/main" id="{767622D5-E181-306C-16EB-4AFC89301095}"/>
                  </a:ext>
                </a:extLst>
              </p:cNvPr>
              <p:cNvGrpSpPr/>
              <p:nvPr/>
            </p:nvGrpSpPr>
            <p:grpSpPr>
              <a:xfrm flipH="1">
                <a:off x="438286" y="4285345"/>
                <a:ext cx="3340827" cy="1548152"/>
                <a:chOff x="1139818" y="4008038"/>
                <a:chExt cx="3340827" cy="1548152"/>
              </a:xfrm>
            </p:grpSpPr>
            <p:sp>
              <p:nvSpPr>
                <p:cNvPr id="14" name="TextBox 13">
                  <a:extLst>
                    <a:ext uri="{FF2B5EF4-FFF2-40B4-BE49-F238E27FC236}">
                      <a16:creationId xmlns:a16="http://schemas.microsoft.com/office/drawing/2014/main" id="{86DED6A6-5478-2BC6-6905-B106D73184B4}"/>
                    </a:ext>
                  </a:extLst>
                </p:cNvPr>
                <p:cNvSpPr txBox="1"/>
                <p:nvPr/>
              </p:nvSpPr>
              <p:spPr>
                <a:xfrm>
                  <a:off x="1139818" y="4008038"/>
                  <a:ext cx="2493524" cy="338554"/>
                </a:xfrm>
                <a:prstGeom prst="rect">
                  <a:avLst/>
                </a:prstGeom>
                <a:noFill/>
              </p:spPr>
              <p:txBody>
                <a:bodyPr wrap="square" rtlCol="0" anchor="t">
                  <a:spAutoFit/>
                </a:bodyPr>
                <a:lstStyle/>
                <a:p>
                  <a:pPr algn="r"/>
                  <a:r>
                    <a:rPr lang="en-CA" sz="1600" i="0" dirty="0">
                      <a:solidFill>
                        <a:srgbClr val="404040"/>
                      </a:solidFill>
                      <a:effectLst/>
                      <a:latin typeface="+mj-lt"/>
                    </a:rPr>
                    <a:t>Marketing &amp; Sales</a:t>
                  </a:r>
                  <a:endParaRPr lang="en-US" sz="1600" dirty="0">
                    <a:solidFill>
                      <a:schemeClr val="tx2">
                        <a:lumMod val="85000"/>
                        <a:lumOff val="15000"/>
                      </a:schemeClr>
                    </a:solidFill>
                    <a:latin typeface="+mj-lt"/>
                  </a:endParaRPr>
                </a:p>
              </p:txBody>
            </p:sp>
            <p:sp>
              <p:nvSpPr>
                <p:cNvPr id="15" name="TextBox 14">
                  <a:extLst>
                    <a:ext uri="{FF2B5EF4-FFF2-40B4-BE49-F238E27FC236}">
                      <a16:creationId xmlns:a16="http://schemas.microsoft.com/office/drawing/2014/main" id="{14125E6F-FC68-901C-67C7-A52FAC2FBFBD}"/>
                    </a:ext>
                  </a:extLst>
                </p:cNvPr>
                <p:cNvSpPr txBox="1"/>
                <p:nvPr/>
              </p:nvSpPr>
              <p:spPr>
                <a:xfrm>
                  <a:off x="1139818" y="4448194"/>
                  <a:ext cx="3340827" cy="1107996"/>
                </a:xfrm>
                <a:prstGeom prst="rect">
                  <a:avLst/>
                </a:prstGeom>
                <a:noFill/>
              </p:spPr>
              <p:txBody>
                <a:bodyPr wrap="square" rtlCol="0">
                  <a:spAutoFit/>
                </a:bodyPr>
                <a:lstStyle/>
                <a:p>
                  <a:pPr algn="r"/>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pPr algn="r"/>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sp>
          <p:nvSpPr>
            <p:cNvPr id="28" name="TextBox 25">
              <a:extLst>
                <a:ext uri="{FF2B5EF4-FFF2-40B4-BE49-F238E27FC236}">
                  <a16:creationId xmlns:a16="http://schemas.microsoft.com/office/drawing/2014/main" id="{865B4B32-C88E-A62D-89A7-991FA84D1251}"/>
                </a:ext>
              </a:extLst>
            </p:cNvPr>
            <p:cNvSpPr txBox="1"/>
            <p:nvPr/>
          </p:nvSpPr>
          <p:spPr>
            <a:xfrm>
              <a:off x="1283110" y="6089075"/>
              <a:ext cx="9625781"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grpSp>
      <p:sp>
        <p:nvSpPr>
          <p:cNvPr id="8" name="TextBox 7">
            <a:extLst>
              <a:ext uri="{FF2B5EF4-FFF2-40B4-BE49-F238E27FC236}">
                <a16:creationId xmlns:a16="http://schemas.microsoft.com/office/drawing/2014/main" id="{F07F54D7-E92D-1B52-171F-91DED85202B0}"/>
              </a:ext>
            </a:extLst>
          </p:cNvPr>
          <p:cNvSpPr txBox="1"/>
          <p:nvPr/>
        </p:nvSpPr>
        <p:spPr>
          <a:xfrm>
            <a:off x="988710" y="5578195"/>
            <a:ext cx="10475836" cy="769441"/>
          </a:xfrm>
          <a:prstGeom prst="rect">
            <a:avLst/>
          </a:prstGeom>
          <a:noFill/>
        </p:spPr>
        <p:txBody>
          <a:bodyPr wrap="square">
            <a:spAutoFit/>
          </a:bodyPr>
          <a:lstStyle/>
          <a:p>
            <a:pPr algn="ctr"/>
            <a:r>
              <a:rPr lang="en-US" sz="2000" b="0" i="0" dirty="0">
                <a:solidFill>
                  <a:schemeClr val="tx2">
                    <a:lumMod val="85000"/>
                    <a:lumOff val="15000"/>
                  </a:schemeClr>
                </a:solidFill>
                <a:effectLst/>
                <a:latin typeface="+mj-lt"/>
              </a:rPr>
              <a:t>We are </a:t>
            </a:r>
            <a:r>
              <a:rPr lang="en-US" sz="2400" b="1" i="0" dirty="0">
                <a:solidFill>
                  <a:schemeClr val="tx2">
                    <a:lumMod val="85000"/>
                    <a:lumOff val="15000"/>
                  </a:schemeClr>
                </a:solidFill>
                <a:effectLst/>
                <a:latin typeface="+mj-lt"/>
              </a:rPr>
              <a:t>seeking $2 million </a:t>
            </a:r>
            <a:r>
              <a:rPr lang="en-US" sz="2000" b="0" i="0" dirty="0">
                <a:solidFill>
                  <a:schemeClr val="tx2">
                    <a:lumMod val="85000"/>
                    <a:lumOff val="15000"/>
                  </a:schemeClr>
                </a:solidFill>
                <a:effectLst/>
                <a:latin typeface="+mj-lt"/>
              </a:rPr>
              <a:t>in seed funding to accelerate product development, expand our marketing efforts, and grow our team.</a:t>
            </a:r>
            <a:endParaRPr lang="en-CA" sz="2000" dirty="0">
              <a:solidFill>
                <a:schemeClr val="tx2">
                  <a:lumMod val="85000"/>
                  <a:lumOff val="15000"/>
                </a:schemeClr>
              </a:solidFill>
              <a:latin typeface="+mj-lt"/>
            </a:endParaRPr>
          </a:p>
        </p:txBody>
      </p:sp>
    </p:spTree>
    <p:extLst>
      <p:ext uri="{BB962C8B-B14F-4D97-AF65-F5344CB8AC3E}">
        <p14:creationId xmlns:p14="http://schemas.microsoft.com/office/powerpoint/2010/main" val="627876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E2B6-736C-51B6-FDA4-00B27A792581}"/>
              </a:ext>
            </a:extLst>
          </p:cNvPr>
          <p:cNvSpPr>
            <a:spLocks noGrp="1"/>
          </p:cNvSpPr>
          <p:nvPr>
            <p:ph type="title"/>
          </p:nvPr>
        </p:nvSpPr>
        <p:spPr/>
        <p:txBody>
          <a:bodyPr>
            <a:normAutofit/>
          </a:bodyPr>
          <a:lstStyle/>
          <a:p>
            <a:pPr algn="l"/>
            <a:r>
              <a:rPr lang="en-US" i="0" dirty="0">
                <a:effectLst/>
              </a:rPr>
              <a:t>Key Goals for the Next 3-5 Years</a:t>
            </a:r>
          </a:p>
        </p:txBody>
      </p:sp>
      <p:sp>
        <p:nvSpPr>
          <p:cNvPr id="4" name="Footer Placeholder 3">
            <a:extLst>
              <a:ext uri="{FF2B5EF4-FFF2-40B4-BE49-F238E27FC236}">
                <a16:creationId xmlns:a16="http://schemas.microsoft.com/office/drawing/2014/main" id="{9C0F6D8F-9DC3-8051-3F34-5A141218276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6001C500-4B52-CC80-FAA3-5736AFC623C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16</a:t>
            </a:fld>
            <a:endParaRPr lang="en-IN" dirty="0"/>
          </a:p>
        </p:txBody>
      </p:sp>
      <p:grpSp>
        <p:nvGrpSpPr>
          <p:cNvPr id="43" name="Group 42">
            <a:extLst>
              <a:ext uri="{FF2B5EF4-FFF2-40B4-BE49-F238E27FC236}">
                <a16:creationId xmlns:a16="http://schemas.microsoft.com/office/drawing/2014/main" id="{E2BC4AC8-4013-1416-593C-F9E63763C57C}"/>
              </a:ext>
            </a:extLst>
          </p:cNvPr>
          <p:cNvGrpSpPr/>
          <p:nvPr/>
        </p:nvGrpSpPr>
        <p:grpSpPr>
          <a:xfrm>
            <a:off x="149352" y="1723576"/>
            <a:ext cx="12016522" cy="4439090"/>
            <a:chOff x="149352" y="1723576"/>
            <a:chExt cx="12016522" cy="4439090"/>
          </a:xfrm>
        </p:grpSpPr>
        <p:grpSp>
          <p:nvGrpSpPr>
            <p:cNvPr id="42" name="Group 41">
              <a:extLst>
                <a:ext uri="{FF2B5EF4-FFF2-40B4-BE49-F238E27FC236}">
                  <a16:creationId xmlns:a16="http://schemas.microsoft.com/office/drawing/2014/main" id="{9FCC5987-EAD6-2DA4-B131-215ACD332E85}"/>
                </a:ext>
              </a:extLst>
            </p:cNvPr>
            <p:cNvGrpSpPr/>
            <p:nvPr/>
          </p:nvGrpSpPr>
          <p:grpSpPr>
            <a:xfrm>
              <a:off x="149352" y="1723576"/>
              <a:ext cx="9991936" cy="466620"/>
              <a:chOff x="258211" y="1526709"/>
              <a:chExt cx="9991936" cy="751496"/>
            </a:xfrm>
            <a:solidFill>
              <a:schemeClr val="accent4"/>
            </a:solidFill>
          </p:grpSpPr>
          <p:sp>
            <p:nvSpPr>
              <p:cNvPr id="3" name="Rectangle 2">
                <a:extLst>
                  <a:ext uri="{FF2B5EF4-FFF2-40B4-BE49-F238E27FC236}">
                    <a16:creationId xmlns:a16="http://schemas.microsoft.com/office/drawing/2014/main" id="{C2F985F4-070C-382E-63AF-1D984AB5F108}"/>
                  </a:ext>
                </a:extLst>
              </p:cNvPr>
              <p:cNvSpPr/>
              <p:nvPr/>
            </p:nvSpPr>
            <p:spPr>
              <a:xfrm>
                <a:off x="258211" y="1526709"/>
                <a:ext cx="1195110" cy="75149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AF42C707-CD9C-E98C-7D79-FED3A9F79B54}"/>
                  </a:ext>
                </a:extLst>
              </p:cNvPr>
              <p:cNvSpPr/>
              <p:nvPr/>
            </p:nvSpPr>
            <p:spPr>
              <a:xfrm>
                <a:off x="4656625" y="1526709"/>
                <a:ext cx="1195110" cy="75149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61D30F27-4CCA-29EC-AF46-45226232FD91}"/>
                  </a:ext>
                </a:extLst>
              </p:cNvPr>
              <p:cNvSpPr/>
              <p:nvPr/>
            </p:nvSpPr>
            <p:spPr>
              <a:xfrm>
                <a:off x="6855832" y="1526709"/>
                <a:ext cx="1195110" cy="7514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a:extLst>
                  <a:ext uri="{FF2B5EF4-FFF2-40B4-BE49-F238E27FC236}">
                    <a16:creationId xmlns:a16="http://schemas.microsoft.com/office/drawing/2014/main" id="{9CBADA3E-570C-C1F2-FD80-451CFB5C3307}"/>
                  </a:ext>
                </a:extLst>
              </p:cNvPr>
              <p:cNvSpPr/>
              <p:nvPr/>
            </p:nvSpPr>
            <p:spPr>
              <a:xfrm>
                <a:off x="9055037" y="1526709"/>
                <a:ext cx="1195110" cy="75149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a:extLst>
                  <a:ext uri="{FF2B5EF4-FFF2-40B4-BE49-F238E27FC236}">
                    <a16:creationId xmlns:a16="http://schemas.microsoft.com/office/drawing/2014/main" id="{DACE5294-D048-8E15-C5D8-DAC5BBDC4199}"/>
                  </a:ext>
                </a:extLst>
              </p:cNvPr>
              <p:cNvSpPr/>
              <p:nvPr/>
            </p:nvSpPr>
            <p:spPr>
              <a:xfrm>
                <a:off x="2457418" y="1526709"/>
                <a:ext cx="1195110" cy="7514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CC5D4AED-45BE-015F-C18F-73DCD2C8527F}"/>
                </a:ext>
              </a:extLst>
            </p:cNvPr>
            <p:cNvGrpSpPr/>
            <p:nvPr/>
          </p:nvGrpSpPr>
          <p:grpSpPr>
            <a:xfrm>
              <a:off x="487680" y="1873251"/>
              <a:ext cx="11678194" cy="4289415"/>
              <a:chOff x="671247" y="1379800"/>
              <a:chExt cx="11678194" cy="4289415"/>
            </a:xfrm>
          </p:grpSpPr>
          <p:sp>
            <p:nvSpPr>
              <p:cNvPr id="9" name="TextBox 6">
                <a:extLst>
                  <a:ext uri="{FF2B5EF4-FFF2-40B4-BE49-F238E27FC236}">
                    <a16:creationId xmlns:a16="http://schemas.microsoft.com/office/drawing/2014/main" id="{A879BDD2-C502-58CB-391C-923033E10E2A}"/>
                  </a:ext>
                </a:extLst>
              </p:cNvPr>
              <p:cNvSpPr txBox="1"/>
              <p:nvPr/>
            </p:nvSpPr>
            <p:spPr>
              <a:xfrm>
                <a:off x="50800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0" name="TextBox 7">
                <a:extLst>
                  <a:ext uri="{FF2B5EF4-FFF2-40B4-BE49-F238E27FC236}">
                    <a16:creationId xmlns:a16="http://schemas.microsoft.com/office/drawing/2014/main" id="{516515F5-ACF3-3E6F-1078-9D4786B7F1E5}"/>
                  </a:ext>
                </a:extLst>
              </p:cNvPr>
              <p:cNvSpPr txBox="1"/>
              <p:nvPr/>
            </p:nvSpPr>
            <p:spPr>
              <a:xfrm>
                <a:off x="50800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Customer Growth</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1" name="TextBox 8">
                <a:extLst>
                  <a:ext uri="{FF2B5EF4-FFF2-40B4-BE49-F238E27FC236}">
                    <a16:creationId xmlns:a16="http://schemas.microsoft.com/office/drawing/2014/main" id="{B817EC04-7032-14BB-129B-9294F2DC63BC}"/>
                  </a:ext>
                </a:extLst>
              </p:cNvPr>
              <p:cNvSpPr txBox="1"/>
              <p:nvPr/>
            </p:nvSpPr>
            <p:spPr>
              <a:xfrm>
                <a:off x="50800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Q3</a:t>
                </a:r>
              </a:p>
            </p:txBody>
          </p:sp>
          <p:sp>
            <p:nvSpPr>
              <p:cNvPr id="12" name="TextBox 9">
                <a:extLst>
                  <a:ext uri="{FF2B5EF4-FFF2-40B4-BE49-F238E27FC236}">
                    <a16:creationId xmlns:a16="http://schemas.microsoft.com/office/drawing/2014/main" id="{0E3DA831-BFC4-826F-ADF2-0DE076000AC1}"/>
                  </a:ext>
                </a:extLst>
              </p:cNvPr>
              <p:cNvSpPr txBox="1"/>
              <p:nvPr/>
            </p:nvSpPr>
            <p:spPr>
              <a:xfrm>
                <a:off x="671247" y="2766432"/>
                <a:ext cx="1897051" cy="2902782"/>
              </a:xfrm>
              <a:prstGeom prst="rect">
                <a:avLst/>
              </a:prstGeom>
            </p:spPr>
            <p:txBody>
              <a:bodyPr wrap="square" lIns="0" tIns="0" rIns="0" bIns="0" rtlCol="0" anchor="t">
                <a:spAutoFit/>
              </a:bodyPr>
              <a:lstStyle/>
              <a:p>
                <a:pPr>
                  <a:lnSpc>
                    <a:spcPts val="1920"/>
                  </a:lnSpc>
                </a:pPr>
                <a:r>
                  <a:rPr lang="en-US" sz="1400" dirty="0">
                    <a:solidFill>
                      <a:schemeClr val="tx2">
                        <a:lumMod val="85000"/>
                        <a:lumOff val="15000"/>
                      </a:schemeClr>
                    </a:solidFill>
                    <a:ea typeface="Public Sans"/>
                    <a:cs typeface="Public Sans"/>
                    <a:sym typeface="Public Sans"/>
                  </a:rPr>
                  <a:t>Lorem ipsum dolor sit </a:t>
                </a:r>
                <a:r>
                  <a:rPr lang="en-US" sz="1400" dirty="0" err="1">
                    <a:solidFill>
                      <a:schemeClr val="tx2">
                        <a:lumMod val="85000"/>
                        <a:lumOff val="15000"/>
                      </a:schemeClr>
                    </a:solidFill>
                    <a:ea typeface="Public Sans"/>
                    <a:cs typeface="Public Sans"/>
                    <a:sym typeface="Public Sans"/>
                  </a:rPr>
                  <a:t>amet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adipiscing</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elit</a:t>
                </a:r>
                <a:r>
                  <a:rPr lang="en-US" sz="1400" dirty="0">
                    <a:solidFill>
                      <a:schemeClr val="tx2">
                        <a:lumMod val="85000"/>
                        <a:lumOff val="15000"/>
                      </a:schemeClr>
                    </a:solidFill>
                    <a:ea typeface="Public Sans"/>
                    <a:cs typeface="Public Sans"/>
                    <a:sym typeface="Public Sans"/>
                  </a:rPr>
                  <a:t>, so </a:t>
                </a:r>
                <a:r>
                  <a:rPr lang="en-US" sz="1400" dirty="0" err="1">
                    <a:solidFill>
                      <a:schemeClr val="tx2">
                        <a:lumMod val="85000"/>
                        <a:lumOff val="15000"/>
                      </a:schemeClr>
                    </a:solidFill>
                    <a:ea typeface="Public Sans"/>
                    <a:cs typeface="Public Sans"/>
                    <a:sym typeface="Public Sans"/>
                  </a:rPr>
                  <a:t>eiusmod</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tempor</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incididunt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labore et dolore magna </a:t>
                </a:r>
                <a:r>
                  <a:rPr lang="en-US" sz="1400" dirty="0" err="1">
                    <a:solidFill>
                      <a:schemeClr val="tx2">
                        <a:lumMod val="85000"/>
                        <a:lumOff val="15000"/>
                      </a:schemeClr>
                    </a:solidFill>
                    <a:ea typeface="Public Sans"/>
                    <a:cs typeface="Public Sans"/>
                    <a:sym typeface="Public Sans"/>
                  </a:rPr>
                  <a:t>aliqua</a:t>
                </a:r>
                <a:r>
                  <a:rPr lang="en-US" sz="1400" dirty="0">
                    <a:solidFill>
                      <a:schemeClr val="tx2">
                        <a:lumMod val="85000"/>
                        <a:lumOff val="15000"/>
                      </a:schemeClr>
                    </a:solidFill>
                    <a:ea typeface="Public Sans"/>
                    <a:cs typeface="Public Sans"/>
                    <a:sym typeface="Public Sans"/>
                  </a:rPr>
                  <a:t>. Ut </a:t>
                </a:r>
                <a:r>
                  <a:rPr lang="en-US" sz="1400" dirty="0" err="1">
                    <a:solidFill>
                      <a:schemeClr val="tx2">
                        <a:lumMod val="85000"/>
                        <a:lumOff val="15000"/>
                      </a:schemeClr>
                    </a:solidFill>
                    <a:ea typeface="Public Sans"/>
                    <a:cs typeface="Public Sans"/>
                    <a:sym typeface="Public Sans"/>
                  </a:rPr>
                  <a:t>enim</a:t>
                </a:r>
                <a:r>
                  <a:rPr lang="en-US" sz="1400" dirty="0">
                    <a:solidFill>
                      <a:schemeClr val="tx2">
                        <a:lumMod val="85000"/>
                        <a:lumOff val="15000"/>
                      </a:schemeClr>
                    </a:solidFill>
                    <a:ea typeface="Public Sans"/>
                    <a:cs typeface="Public Sans"/>
                    <a:sym typeface="Public Sans"/>
                  </a:rPr>
                  <a:t> ad minim </a:t>
                </a:r>
                <a:r>
                  <a:rPr lang="en-US" sz="1400" dirty="0" err="1">
                    <a:solidFill>
                      <a:schemeClr val="tx2">
                        <a:lumMod val="85000"/>
                        <a:lumOff val="15000"/>
                      </a:schemeClr>
                    </a:solidFill>
                    <a:ea typeface="Public Sans"/>
                    <a:cs typeface="Public Sans"/>
                    <a:sym typeface="Public Sans"/>
                  </a:rPr>
                  <a:t>veniam</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quis</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nostrud</a:t>
                </a:r>
                <a:r>
                  <a:rPr lang="en-US" sz="1400" dirty="0">
                    <a:solidFill>
                      <a:schemeClr val="tx2">
                        <a:lumMod val="85000"/>
                        <a:lumOff val="15000"/>
                      </a:schemeClr>
                    </a:solidFill>
                    <a:ea typeface="Public Sans"/>
                    <a:cs typeface="Public Sans"/>
                    <a:sym typeface="Public Sans"/>
                  </a:rPr>
                  <a:t> exercitation </a:t>
                </a:r>
                <a:r>
                  <a:rPr lang="en-US" sz="1400" dirty="0" err="1">
                    <a:solidFill>
                      <a:schemeClr val="tx2">
                        <a:lumMod val="85000"/>
                        <a:lumOff val="15000"/>
                      </a:schemeClr>
                    </a:solidFill>
                    <a:ea typeface="Public Sans"/>
                    <a:cs typeface="Public Sans"/>
                    <a:sym typeface="Public Sans"/>
                  </a:rPr>
                  <a:t>ullamco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laboris</a:t>
                </a:r>
                <a:r>
                  <a:rPr lang="en-US" sz="1400" dirty="0">
                    <a:solidFill>
                      <a:schemeClr val="tx2">
                        <a:lumMod val="85000"/>
                        <a:lumOff val="15000"/>
                      </a:schemeClr>
                    </a:solidFill>
                    <a:ea typeface="Public Sans"/>
                    <a:cs typeface="Public Sans"/>
                    <a:sym typeface="Public Sans"/>
                  </a:rPr>
                  <a:t> nisi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aliquip</a:t>
                </a:r>
                <a:r>
                  <a:rPr lang="en-US" sz="1400" dirty="0">
                    <a:solidFill>
                      <a:schemeClr val="tx2">
                        <a:lumMod val="85000"/>
                        <a:lumOff val="15000"/>
                      </a:schemeClr>
                    </a:solidFill>
                    <a:ea typeface="Public Sans"/>
                    <a:cs typeface="Public Sans"/>
                    <a:sym typeface="Public Sans"/>
                  </a:rPr>
                  <a:t> ex </a:t>
                </a:r>
                <a:r>
                  <a:rPr lang="en-US" sz="1400" dirty="0" err="1">
                    <a:solidFill>
                      <a:schemeClr val="tx2">
                        <a:lumMod val="85000"/>
                        <a:lumOff val="15000"/>
                      </a:schemeClr>
                    </a:solidFill>
                    <a:ea typeface="Public Sans"/>
                    <a:cs typeface="Public Sans"/>
                    <a:sym typeface="Public Sans"/>
                  </a:rPr>
                  <a:t>ea</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commodo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consequat</a:t>
                </a:r>
                <a:r>
                  <a:rPr lang="en-US" sz="1400" dirty="0">
                    <a:solidFill>
                      <a:schemeClr val="tx2">
                        <a:lumMod val="85000"/>
                        <a:lumOff val="15000"/>
                      </a:schemeClr>
                    </a:solidFill>
                    <a:ea typeface="Public Sans"/>
                    <a:cs typeface="Public Sans"/>
                    <a:sym typeface="Public Sans"/>
                  </a:rPr>
                  <a:t>.</a:t>
                </a:r>
              </a:p>
            </p:txBody>
          </p:sp>
          <p:sp>
            <p:nvSpPr>
              <p:cNvPr id="13" name="TextBox 10">
                <a:extLst>
                  <a:ext uri="{FF2B5EF4-FFF2-40B4-BE49-F238E27FC236}">
                    <a16:creationId xmlns:a16="http://schemas.microsoft.com/office/drawing/2014/main" id="{871DA58E-ACC5-1841-C3C6-812EE310F6BF}"/>
                  </a:ext>
                </a:extLst>
              </p:cNvPr>
              <p:cNvSpPr txBox="1"/>
              <p:nvPr/>
            </p:nvSpPr>
            <p:spPr>
              <a:xfrm>
                <a:off x="7112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Product Innovation</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4" name="TextBox 11">
                <a:extLst>
                  <a:ext uri="{FF2B5EF4-FFF2-40B4-BE49-F238E27FC236}">
                    <a16:creationId xmlns:a16="http://schemas.microsoft.com/office/drawing/2014/main" id="{23269A48-A01E-5B2B-4EB5-2D797322936C}"/>
                  </a:ext>
                </a:extLst>
              </p:cNvPr>
              <p:cNvSpPr txBox="1"/>
              <p:nvPr/>
            </p:nvSpPr>
            <p:spPr>
              <a:xfrm>
                <a:off x="711200" y="1379800"/>
                <a:ext cx="765019" cy="292772"/>
              </a:xfrm>
              <a:prstGeom prst="rect">
                <a:avLst/>
              </a:prstGeom>
            </p:spPr>
            <p:txBody>
              <a:bodyPr wrap="square" lIns="0" tIns="0" rIns="0" bIns="0" rtlCol="0" anchor="t">
                <a:spAutoFit/>
              </a:bodyPr>
              <a:lstStyle/>
              <a:p>
                <a:pPr>
                  <a:lnSpc>
                    <a:spcPts val="2239"/>
                  </a:lnSpc>
                </a:pPr>
                <a:r>
                  <a:rPr lang="en-US" sz="2800" b="1" dirty="0">
                    <a:solidFill>
                      <a:schemeClr val="tx2">
                        <a:lumMod val="85000"/>
                        <a:lumOff val="15000"/>
                      </a:schemeClr>
                    </a:solidFill>
                    <a:latin typeface="+mj-lt"/>
                    <a:ea typeface="Public Sans Bold"/>
                    <a:cs typeface="Public Sans Bold"/>
                    <a:sym typeface="Public Sans Bold"/>
                  </a:rPr>
                  <a:t>Q1</a:t>
                </a:r>
              </a:p>
            </p:txBody>
          </p:sp>
          <p:sp>
            <p:nvSpPr>
              <p:cNvPr id="15" name="TextBox 12">
                <a:extLst>
                  <a:ext uri="{FF2B5EF4-FFF2-40B4-BE49-F238E27FC236}">
                    <a16:creationId xmlns:a16="http://schemas.microsoft.com/office/drawing/2014/main" id="{DEAD64AA-740B-FAF5-5AFC-180B7861416F}"/>
                  </a:ext>
                </a:extLst>
              </p:cNvPr>
              <p:cNvSpPr txBox="1"/>
              <p:nvPr/>
            </p:nvSpPr>
            <p:spPr>
              <a:xfrm>
                <a:off x="28956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6" name="TextBox 13">
                <a:extLst>
                  <a:ext uri="{FF2B5EF4-FFF2-40B4-BE49-F238E27FC236}">
                    <a16:creationId xmlns:a16="http://schemas.microsoft.com/office/drawing/2014/main" id="{D751CEC4-FB70-5108-E708-3E47CE1784EC}"/>
                  </a:ext>
                </a:extLst>
              </p:cNvPr>
              <p:cNvSpPr txBox="1"/>
              <p:nvPr/>
            </p:nvSpPr>
            <p:spPr>
              <a:xfrm>
                <a:off x="2895600" y="2038373"/>
                <a:ext cx="1487294" cy="568361"/>
              </a:xfrm>
              <a:prstGeom prst="rect">
                <a:avLst/>
              </a:prstGeom>
            </p:spPr>
            <p:txBody>
              <a:bodyPr wrap="square" lIns="0" tIns="0" rIns="0" bIns="0" rtlCol="0" anchor="t">
                <a:spAutoFit/>
              </a:bodyPr>
              <a:lstStyle/>
              <a:p>
                <a:pPr>
                  <a:lnSpc>
                    <a:spcPts val="2320"/>
                  </a:lnSpc>
                </a:pPr>
                <a:r>
                  <a:rPr lang="en-CA" b="1" i="0" dirty="0">
                    <a:solidFill>
                      <a:schemeClr val="tx2">
                        <a:lumMod val="85000"/>
                        <a:lumOff val="15000"/>
                      </a:schemeClr>
                    </a:solidFill>
                    <a:effectLst/>
                    <a:latin typeface="+mj-lt"/>
                  </a:rPr>
                  <a:t>Global Expansion</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7" name="TextBox 14">
                <a:extLst>
                  <a:ext uri="{FF2B5EF4-FFF2-40B4-BE49-F238E27FC236}">
                    <a16:creationId xmlns:a16="http://schemas.microsoft.com/office/drawing/2014/main" id="{1C7578E3-96E3-F563-3AAF-1504F3B39310}"/>
                  </a:ext>
                </a:extLst>
              </p:cNvPr>
              <p:cNvSpPr txBox="1"/>
              <p:nvPr/>
            </p:nvSpPr>
            <p:spPr>
              <a:xfrm>
                <a:off x="28956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Q2</a:t>
                </a:r>
              </a:p>
            </p:txBody>
          </p:sp>
          <p:sp>
            <p:nvSpPr>
              <p:cNvPr id="18" name="TextBox 15">
                <a:extLst>
                  <a:ext uri="{FF2B5EF4-FFF2-40B4-BE49-F238E27FC236}">
                    <a16:creationId xmlns:a16="http://schemas.microsoft.com/office/drawing/2014/main" id="{8079794C-790A-9AF1-45B8-BA92C7E8156C}"/>
                  </a:ext>
                </a:extLst>
              </p:cNvPr>
              <p:cNvSpPr txBox="1"/>
              <p:nvPr/>
            </p:nvSpPr>
            <p:spPr>
              <a:xfrm>
                <a:off x="7264400" y="2766433"/>
                <a:ext cx="1897051" cy="2902782"/>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adipiscing elit, sed do eiusmod tempor incididunt ut labore et dolore magna aliqua. Ut enim ad minim veniam, quis nostrud exercitation ullamco laboris nisi ut aliquip ex ea commodo consequat.</a:t>
                </a:r>
              </a:p>
            </p:txBody>
          </p:sp>
          <p:sp>
            <p:nvSpPr>
              <p:cNvPr id="19" name="TextBox 16">
                <a:extLst>
                  <a:ext uri="{FF2B5EF4-FFF2-40B4-BE49-F238E27FC236}">
                    <a16:creationId xmlns:a16="http://schemas.microsoft.com/office/drawing/2014/main" id="{65609A5E-64AE-AB1A-2BF5-3A6EC145577B}"/>
                  </a:ext>
                </a:extLst>
              </p:cNvPr>
              <p:cNvSpPr txBox="1"/>
              <p:nvPr/>
            </p:nvSpPr>
            <p:spPr>
              <a:xfrm>
                <a:off x="72644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Strategic Partnerships</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20" name="TextBox 17">
                <a:extLst>
                  <a:ext uri="{FF2B5EF4-FFF2-40B4-BE49-F238E27FC236}">
                    <a16:creationId xmlns:a16="http://schemas.microsoft.com/office/drawing/2014/main" id="{770ACE8D-7618-33C6-F4EC-AB670A91170A}"/>
                  </a:ext>
                </a:extLst>
              </p:cNvPr>
              <p:cNvSpPr txBox="1"/>
              <p:nvPr/>
            </p:nvSpPr>
            <p:spPr>
              <a:xfrm>
                <a:off x="72644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Q4</a:t>
                </a:r>
              </a:p>
            </p:txBody>
          </p:sp>
          <p:sp>
            <p:nvSpPr>
              <p:cNvPr id="21" name="TextBox 18">
                <a:extLst>
                  <a:ext uri="{FF2B5EF4-FFF2-40B4-BE49-F238E27FC236}">
                    <a16:creationId xmlns:a16="http://schemas.microsoft.com/office/drawing/2014/main" id="{29077E56-99DA-A779-3DC8-F4B54FD0CD30}"/>
                  </a:ext>
                </a:extLst>
              </p:cNvPr>
              <p:cNvSpPr txBox="1"/>
              <p:nvPr/>
            </p:nvSpPr>
            <p:spPr>
              <a:xfrm>
                <a:off x="94488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22" name="TextBox 19">
                <a:extLst>
                  <a:ext uri="{FF2B5EF4-FFF2-40B4-BE49-F238E27FC236}">
                    <a16:creationId xmlns:a16="http://schemas.microsoft.com/office/drawing/2014/main" id="{1563C3C8-B99F-9C87-9FA0-237B100E0BC0}"/>
                  </a:ext>
                </a:extLst>
              </p:cNvPr>
              <p:cNvSpPr txBox="1"/>
              <p:nvPr/>
            </p:nvSpPr>
            <p:spPr>
              <a:xfrm>
                <a:off x="94488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Sustainability and Impact</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23" name="TextBox 20">
                <a:extLst>
                  <a:ext uri="{FF2B5EF4-FFF2-40B4-BE49-F238E27FC236}">
                    <a16:creationId xmlns:a16="http://schemas.microsoft.com/office/drawing/2014/main" id="{FEF1FDB1-0C57-DF15-8382-823E4E155560}"/>
                  </a:ext>
                </a:extLst>
              </p:cNvPr>
              <p:cNvSpPr txBox="1"/>
              <p:nvPr/>
            </p:nvSpPr>
            <p:spPr>
              <a:xfrm>
                <a:off x="94488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Q1</a:t>
                </a:r>
              </a:p>
            </p:txBody>
          </p:sp>
          <p:grpSp>
            <p:nvGrpSpPr>
              <p:cNvPr id="24" name="Group 21">
                <a:extLst>
                  <a:ext uri="{FF2B5EF4-FFF2-40B4-BE49-F238E27FC236}">
                    <a16:creationId xmlns:a16="http://schemas.microsoft.com/office/drawing/2014/main" id="{836739EF-A1A0-580E-A393-81CB749CA6E9}"/>
                  </a:ext>
                </a:extLst>
              </p:cNvPr>
              <p:cNvGrpSpPr/>
              <p:nvPr/>
            </p:nvGrpSpPr>
            <p:grpSpPr>
              <a:xfrm>
                <a:off x="2895601" y="1837776"/>
                <a:ext cx="92451" cy="92451"/>
                <a:chOff x="0" y="0"/>
                <a:chExt cx="812800" cy="812800"/>
              </a:xfrm>
            </p:grpSpPr>
            <p:sp>
              <p:nvSpPr>
                <p:cNvPr id="38" name="Freeform 22">
                  <a:extLst>
                    <a:ext uri="{FF2B5EF4-FFF2-40B4-BE49-F238E27FC236}">
                      <a16:creationId xmlns:a16="http://schemas.microsoft.com/office/drawing/2014/main" id="{039C9E00-D767-8896-9DB2-EEA90FB625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9" name="TextBox 23">
                  <a:extLst>
                    <a:ext uri="{FF2B5EF4-FFF2-40B4-BE49-F238E27FC236}">
                      <a16:creationId xmlns:a16="http://schemas.microsoft.com/office/drawing/2014/main" id="{C0E91931-83DC-A31A-5177-0FE445179AE8}"/>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5" name="Group 24">
                <a:extLst>
                  <a:ext uri="{FF2B5EF4-FFF2-40B4-BE49-F238E27FC236}">
                    <a16:creationId xmlns:a16="http://schemas.microsoft.com/office/drawing/2014/main" id="{419C226B-0EBE-868D-45BF-71E192C51681}"/>
                  </a:ext>
                </a:extLst>
              </p:cNvPr>
              <p:cNvGrpSpPr/>
              <p:nvPr/>
            </p:nvGrpSpPr>
            <p:grpSpPr>
              <a:xfrm>
                <a:off x="685801" y="1837776"/>
                <a:ext cx="92451" cy="92451"/>
                <a:chOff x="0" y="0"/>
                <a:chExt cx="812800" cy="812800"/>
              </a:xfrm>
            </p:grpSpPr>
            <p:sp>
              <p:nvSpPr>
                <p:cNvPr id="36" name="Freeform 25">
                  <a:extLst>
                    <a:ext uri="{FF2B5EF4-FFF2-40B4-BE49-F238E27FC236}">
                      <a16:creationId xmlns:a16="http://schemas.microsoft.com/office/drawing/2014/main" id="{12435276-F9C6-7C35-289C-9A225D83AC6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7" name="TextBox 26">
                  <a:extLst>
                    <a:ext uri="{FF2B5EF4-FFF2-40B4-BE49-F238E27FC236}">
                      <a16:creationId xmlns:a16="http://schemas.microsoft.com/office/drawing/2014/main" id="{9BA410A0-098E-822F-6823-566DB2F2C321}"/>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6" name="Group 27">
                <a:extLst>
                  <a:ext uri="{FF2B5EF4-FFF2-40B4-BE49-F238E27FC236}">
                    <a16:creationId xmlns:a16="http://schemas.microsoft.com/office/drawing/2014/main" id="{CA3BEFDF-5F79-B919-E536-62590C8B1FDA}"/>
                  </a:ext>
                </a:extLst>
              </p:cNvPr>
              <p:cNvGrpSpPr/>
              <p:nvPr/>
            </p:nvGrpSpPr>
            <p:grpSpPr>
              <a:xfrm>
                <a:off x="5080001" y="1837776"/>
                <a:ext cx="92451" cy="92451"/>
                <a:chOff x="0" y="0"/>
                <a:chExt cx="812800" cy="812800"/>
              </a:xfrm>
            </p:grpSpPr>
            <p:sp>
              <p:nvSpPr>
                <p:cNvPr id="34" name="Freeform 28">
                  <a:extLst>
                    <a:ext uri="{FF2B5EF4-FFF2-40B4-BE49-F238E27FC236}">
                      <a16:creationId xmlns:a16="http://schemas.microsoft.com/office/drawing/2014/main" id="{B59F5676-49D6-AAE2-278F-E6A2195C0E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5" name="TextBox 29">
                  <a:extLst>
                    <a:ext uri="{FF2B5EF4-FFF2-40B4-BE49-F238E27FC236}">
                      <a16:creationId xmlns:a16="http://schemas.microsoft.com/office/drawing/2014/main" id="{E403C972-C54C-CCA8-7C78-9A27AA668FC9}"/>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7" name="Group 30">
                <a:extLst>
                  <a:ext uri="{FF2B5EF4-FFF2-40B4-BE49-F238E27FC236}">
                    <a16:creationId xmlns:a16="http://schemas.microsoft.com/office/drawing/2014/main" id="{7E6DB720-0BBE-7B2D-F805-43BDA18772E7}"/>
                  </a:ext>
                </a:extLst>
              </p:cNvPr>
              <p:cNvGrpSpPr/>
              <p:nvPr/>
            </p:nvGrpSpPr>
            <p:grpSpPr>
              <a:xfrm>
                <a:off x="7264401" y="1837776"/>
                <a:ext cx="92451" cy="92451"/>
                <a:chOff x="0" y="0"/>
                <a:chExt cx="812800" cy="812800"/>
              </a:xfrm>
            </p:grpSpPr>
            <p:sp>
              <p:nvSpPr>
                <p:cNvPr id="32" name="Freeform 31">
                  <a:extLst>
                    <a:ext uri="{FF2B5EF4-FFF2-40B4-BE49-F238E27FC236}">
                      <a16:creationId xmlns:a16="http://schemas.microsoft.com/office/drawing/2014/main" id="{333ED824-7D19-A393-5A40-86129EE008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3" name="TextBox 32">
                  <a:extLst>
                    <a:ext uri="{FF2B5EF4-FFF2-40B4-BE49-F238E27FC236}">
                      <a16:creationId xmlns:a16="http://schemas.microsoft.com/office/drawing/2014/main" id="{AE94B654-D0DE-D309-1A93-9600E6D542C4}"/>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8" name="Group 33">
                <a:extLst>
                  <a:ext uri="{FF2B5EF4-FFF2-40B4-BE49-F238E27FC236}">
                    <a16:creationId xmlns:a16="http://schemas.microsoft.com/office/drawing/2014/main" id="{D5F53944-F046-F239-6BB6-70826B1CA508}"/>
                  </a:ext>
                </a:extLst>
              </p:cNvPr>
              <p:cNvGrpSpPr/>
              <p:nvPr/>
            </p:nvGrpSpPr>
            <p:grpSpPr>
              <a:xfrm>
                <a:off x="9448801" y="1837776"/>
                <a:ext cx="92451" cy="92451"/>
                <a:chOff x="0" y="0"/>
                <a:chExt cx="812800" cy="812800"/>
              </a:xfrm>
            </p:grpSpPr>
            <p:sp>
              <p:nvSpPr>
                <p:cNvPr id="30" name="Freeform 34">
                  <a:extLst>
                    <a:ext uri="{FF2B5EF4-FFF2-40B4-BE49-F238E27FC236}">
                      <a16:creationId xmlns:a16="http://schemas.microsoft.com/office/drawing/2014/main" id="{55979782-5BC8-A024-BD25-60BAB0B521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1" name="TextBox 35">
                  <a:extLst>
                    <a:ext uri="{FF2B5EF4-FFF2-40B4-BE49-F238E27FC236}">
                      <a16:creationId xmlns:a16="http://schemas.microsoft.com/office/drawing/2014/main" id="{D07E7715-9F4B-970E-1DFC-E4F9414DEB72}"/>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sp>
            <p:nvSpPr>
              <p:cNvPr id="29" name="AutoShape 36">
                <a:extLst>
                  <a:ext uri="{FF2B5EF4-FFF2-40B4-BE49-F238E27FC236}">
                    <a16:creationId xmlns:a16="http://schemas.microsoft.com/office/drawing/2014/main" id="{D103F401-81F7-24A6-6ABC-991FA6A5148B}"/>
                  </a:ext>
                </a:extLst>
              </p:cNvPr>
              <p:cNvSpPr/>
              <p:nvPr/>
            </p:nvSpPr>
            <p:spPr>
              <a:xfrm>
                <a:off x="751840" y="1880826"/>
                <a:ext cx="11597601" cy="0"/>
              </a:xfrm>
              <a:prstGeom prst="line">
                <a:avLst/>
              </a:prstGeom>
              <a:ln w="12700" cap="flat">
                <a:solidFill>
                  <a:srgbClr val="2B2C30"/>
                </a:solidFill>
                <a:prstDash val="solid"/>
                <a:headEnd type="none" w="sm" len="sm"/>
                <a:tailEnd type="none" w="sm" len="sm"/>
              </a:ln>
            </p:spPr>
            <p:txBody>
              <a:bodyPr/>
              <a:lstStyle/>
              <a:p>
                <a:endParaRPr lang="en-CA" b="1">
                  <a:solidFill>
                    <a:schemeClr val="tx2">
                      <a:lumMod val="85000"/>
                      <a:lumOff val="15000"/>
                    </a:schemeClr>
                  </a:solidFill>
                  <a:latin typeface="+mj-lt"/>
                </a:endParaRPr>
              </a:p>
            </p:txBody>
          </p:sp>
        </p:grpSp>
      </p:grpSp>
    </p:spTree>
    <p:extLst>
      <p:ext uri="{BB962C8B-B14F-4D97-AF65-F5344CB8AC3E}">
        <p14:creationId xmlns:p14="http://schemas.microsoft.com/office/powerpoint/2010/main" val="2682606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1623A1A-BDBA-94B7-B9FF-7BDC72DE6361}"/>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33D5CA-5DDF-9ACA-C266-FCBC381C53B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17</a:t>
            </a:fld>
            <a:endParaRPr lang="en-IN" dirty="0"/>
          </a:p>
        </p:txBody>
      </p:sp>
      <p:sp>
        <p:nvSpPr>
          <p:cNvPr id="7" name="TextBox 6">
            <a:extLst>
              <a:ext uri="{FF2B5EF4-FFF2-40B4-BE49-F238E27FC236}">
                <a16:creationId xmlns:a16="http://schemas.microsoft.com/office/drawing/2014/main" id="{4F321BBF-4008-7BBF-B596-A94AAE220BA2}"/>
              </a:ext>
            </a:extLst>
          </p:cNvPr>
          <p:cNvSpPr txBox="1"/>
          <p:nvPr/>
        </p:nvSpPr>
        <p:spPr>
          <a:xfrm>
            <a:off x="460465" y="1982430"/>
            <a:ext cx="9471811" cy="3046988"/>
          </a:xfrm>
          <a:prstGeom prst="rect">
            <a:avLst/>
          </a:prstGeom>
          <a:noFill/>
        </p:spPr>
        <p:txBody>
          <a:bodyPr wrap="square">
            <a:spAutoFit/>
          </a:bodyPr>
          <a:lstStyle/>
          <a:p>
            <a:r>
              <a:rPr lang="en-US" sz="4800" i="0" dirty="0">
                <a:solidFill>
                  <a:schemeClr val="tx2">
                    <a:lumMod val="85000"/>
                    <a:lumOff val="15000"/>
                  </a:schemeClr>
                </a:solidFill>
                <a:effectLst/>
                <a:latin typeface="+mj-lt"/>
              </a:rPr>
              <a:t>Let’s revolutionize financial management for small businesses together.</a:t>
            </a:r>
            <a:r>
              <a:rPr lang="en-US" sz="4800" i="0" dirty="0">
                <a:solidFill>
                  <a:srgbClr val="404040"/>
                </a:solidFill>
                <a:effectLst/>
                <a:latin typeface="+mj-lt"/>
              </a:rPr>
              <a:t> </a:t>
            </a:r>
            <a:r>
              <a:rPr lang="en-US" sz="4800" i="0" dirty="0">
                <a:solidFill>
                  <a:schemeClr val="tx2">
                    <a:lumMod val="85000"/>
                    <a:lumOff val="15000"/>
                  </a:schemeClr>
                </a:solidFill>
                <a:effectLst/>
                <a:latin typeface="+mj-lt"/>
              </a:rPr>
              <a:t>Let’s connect and make it happen!</a:t>
            </a:r>
            <a:endParaRPr lang="en-CA" sz="4800" dirty="0">
              <a:solidFill>
                <a:schemeClr val="tx2">
                  <a:lumMod val="85000"/>
                  <a:lumOff val="15000"/>
                </a:schemeClr>
              </a:solidFill>
              <a:latin typeface="+mj-lt"/>
            </a:endParaRPr>
          </a:p>
        </p:txBody>
      </p:sp>
    </p:spTree>
    <p:extLst>
      <p:ext uri="{BB962C8B-B14F-4D97-AF65-F5344CB8AC3E}">
        <p14:creationId xmlns:p14="http://schemas.microsoft.com/office/powerpoint/2010/main" val="3147398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CA3D4-0083-EF95-3C6E-E8748544A3F8}"/>
              </a:ext>
            </a:extLst>
          </p:cNvPr>
          <p:cNvSpPr>
            <a:spLocks noGrp="1"/>
          </p:cNvSpPr>
          <p:nvPr>
            <p:ph type="title"/>
          </p:nvPr>
        </p:nvSpPr>
        <p:spPr>
          <a:xfrm>
            <a:off x="253104" y="368300"/>
            <a:ext cx="11693331" cy="944880"/>
          </a:xfrm>
        </p:spPr>
        <p:txBody>
          <a:bodyPr>
            <a:normAutofit/>
          </a:bodyPr>
          <a:lstStyle/>
          <a:p>
            <a:r>
              <a:rPr lang="en-US" altLang="en-US" b="0" dirty="0"/>
              <a:t>Thank you for your time</a:t>
            </a:r>
            <a:endParaRPr lang="en-CA" sz="4000" b="0" dirty="0"/>
          </a:p>
        </p:txBody>
      </p:sp>
      <p:sp>
        <p:nvSpPr>
          <p:cNvPr id="3" name="Footer Placeholder 2">
            <a:extLst>
              <a:ext uri="{FF2B5EF4-FFF2-40B4-BE49-F238E27FC236}">
                <a16:creationId xmlns:a16="http://schemas.microsoft.com/office/drawing/2014/main" id="{BD5AFD13-55B3-6FCC-F5EB-226E91F15D7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91F8E43-FE44-E99D-A758-4893ABCAB58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18</a:t>
            </a:fld>
            <a:endParaRPr lang="en-IN" dirty="0"/>
          </a:p>
        </p:txBody>
      </p:sp>
      <p:pic>
        <p:nvPicPr>
          <p:cNvPr id="41" name="Picture Placeholder 40" descr="A group of people sitting at a table with laptops&#10;&#10;AI-generated content may be incorrect.">
            <a:extLst>
              <a:ext uri="{FF2B5EF4-FFF2-40B4-BE49-F238E27FC236}">
                <a16:creationId xmlns:a16="http://schemas.microsoft.com/office/drawing/2014/main" id="{27D24BBE-33E0-9377-637D-EDB50A595777}"/>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5508" r="3586"/>
          <a:stretch/>
        </p:blipFill>
        <p:spPr>
          <a:xfrm>
            <a:off x="6798426" y="1313180"/>
            <a:ext cx="4675117" cy="4965240"/>
          </a:xfrm>
        </p:spPr>
      </p:pic>
      <p:grpSp>
        <p:nvGrpSpPr>
          <p:cNvPr id="5" name="Group 4">
            <a:extLst>
              <a:ext uri="{FF2B5EF4-FFF2-40B4-BE49-F238E27FC236}">
                <a16:creationId xmlns:a16="http://schemas.microsoft.com/office/drawing/2014/main" id="{3E0117D0-7D05-81F7-6DA3-F748359BA5FE}"/>
              </a:ext>
            </a:extLst>
          </p:cNvPr>
          <p:cNvGrpSpPr/>
          <p:nvPr/>
        </p:nvGrpSpPr>
        <p:grpSpPr>
          <a:xfrm>
            <a:off x="1723295" y="1865098"/>
            <a:ext cx="3092726" cy="3937456"/>
            <a:chOff x="1389107" y="1299746"/>
            <a:chExt cx="3344898" cy="4258507"/>
          </a:xfrm>
        </p:grpSpPr>
        <p:grpSp>
          <p:nvGrpSpPr>
            <p:cNvPr id="7" name="Group 6">
              <a:extLst>
                <a:ext uri="{FF2B5EF4-FFF2-40B4-BE49-F238E27FC236}">
                  <a16:creationId xmlns:a16="http://schemas.microsoft.com/office/drawing/2014/main" id="{56B19FAF-47A2-8208-1DEF-FB2F21B5B079}"/>
                </a:ext>
              </a:extLst>
            </p:cNvPr>
            <p:cNvGrpSpPr/>
            <p:nvPr/>
          </p:nvGrpSpPr>
          <p:grpSpPr>
            <a:xfrm>
              <a:off x="1389107" y="1299746"/>
              <a:ext cx="3344898" cy="4258507"/>
              <a:chOff x="384374" y="1138369"/>
              <a:chExt cx="3344898" cy="4258507"/>
            </a:xfrm>
          </p:grpSpPr>
          <p:grpSp>
            <p:nvGrpSpPr>
              <p:cNvPr id="11" name="Group 10">
                <a:extLst>
                  <a:ext uri="{FF2B5EF4-FFF2-40B4-BE49-F238E27FC236}">
                    <a16:creationId xmlns:a16="http://schemas.microsoft.com/office/drawing/2014/main" id="{C9754B69-E694-BE34-8793-D5BC39FD600F}"/>
                  </a:ext>
                </a:extLst>
              </p:cNvPr>
              <p:cNvGrpSpPr/>
              <p:nvPr/>
            </p:nvGrpSpPr>
            <p:grpSpPr>
              <a:xfrm>
                <a:off x="384374" y="1138369"/>
                <a:ext cx="3344898" cy="848876"/>
                <a:chOff x="5462984" y="2992029"/>
                <a:chExt cx="3344898" cy="848876"/>
              </a:xfrm>
            </p:grpSpPr>
            <p:sp>
              <p:nvSpPr>
                <p:cNvPr id="18" name="Oval 17">
                  <a:extLst>
                    <a:ext uri="{FF2B5EF4-FFF2-40B4-BE49-F238E27FC236}">
                      <a16:creationId xmlns:a16="http://schemas.microsoft.com/office/drawing/2014/main" id="{F06B0458-A6DD-8A8E-680D-2B2A7952070B}"/>
                    </a:ext>
                  </a:extLst>
                </p:cNvPr>
                <p:cNvSpPr/>
                <p:nvPr/>
              </p:nvSpPr>
              <p:spPr>
                <a:xfrm>
                  <a:off x="5462984" y="2992029"/>
                  <a:ext cx="847705" cy="84887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19" name="TextBox 18">
                  <a:extLst>
                    <a:ext uri="{FF2B5EF4-FFF2-40B4-BE49-F238E27FC236}">
                      <a16:creationId xmlns:a16="http://schemas.microsoft.com/office/drawing/2014/main" id="{798DDFA2-1D57-5656-B6B6-9240F62793F5}"/>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nvGrpSpPr>
              <p:cNvPr id="12" name="Group 11">
                <a:extLst>
                  <a:ext uri="{FF2B5EF4-FFF2-40B4-BE49-F238E27FC236}">
                    <a16:creationId xmlns:a16="http://schemas.microsoft.com/office/drawing/2014/main" id="{D3ABB414-FB1E-3BF4-32C9-35A974D2412C}"/>
                  </a:ext>
                </a:extLst>
              </p:cNvPr>
              <p:cNvGrpSpPr/>
              <p:nvPr/>
            </p:nvGrpSpPr>
            <p:grpSpPr>
              <a:xfrm>
                <a:off x="384374" y="2843184"/>
                <a:ext cx="3344898" cy="848876"/>
                <a:chOff x="5462984" y="2992029"/>
                <a:chExt cx="3344898" cy="848876"/>
              </a:xfrm>
            </p:grpSpPr>
            <p:sp>
              <p:nvSpPr>
                <p:cNvPr id="16" name="Oval 15">
                  <a:extLst>
                    <a:ext uri="{FF2B5EF4-FFF2-40B4-BE49-F238E27FC236}">
                      <a16:creationId xmlns:a16="http://schemas.microsoft.com/office/drawing/2014/main" id="{93E36039-8FAE-BC50-2408-310F17994C8C}"/>
                    </a:ext>
                  </a:extLst>
                </p:cNvPr>
                <p:cNvSpPr/>
                <p:nvPr/>
              </p:nvSpPr>
              <p:spPr>
                <a:xfrm>
                  <a:off x="5462984" y="2992029"/>
                  <a:ext cx="847705" cy="84887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17" name="TextBox 16">
                  <a:extLst>
                    <a:ext uri="{FF2B5EF4-FFF2-40B4-BE49-F238E27FC236}">
                      <a16:creationId xmlns:a16="http://schemas.microsoft.com/office/drawing/2014/main" id="{8D4CF1DF-CAC4-5BC1-F72E-DAAB461DFCA2}"/>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nvGrpSpPr>
              <p:cNvPr id="13" name="Group 12">
                <a:extLst>
                  <a:ext uri="{FF2B5EF4-FFF2-40B4-BE49-F238E27FC236}">
                    <a16:creationId xmlns:a16="http://schemas.microsoft.com/office/drawing/2014/main" id="{3E74E90A-6A62-340D-EA89-E35FE35B570C}"/>
                  </a:ext>
                </a:extLst>
              </p:cNvPr>
              <p:cNvGrpSpPr/>
              <p:nvPr/>
            </p:nvGrpSpPr>
            <p:grpSpPr>
              <a:xfrm>
                <a:off x="384374" y="4548000"/>
                <a:ext cx="3344898" cy="848876"/>
                <a:chOff x="5462984" y="2992029"/>
                <a:chExt cx="3344898" cy="848876"/>
              </a:xfrm>
            </p:grpSpPr>
            <p:sp>
              <p:nvSpPr>
                <p:cNvPr id="14" name="Oval 13">
                  <a:extLst>
                    <a:ext uri="{FF2B5EF4-FFF2-40B4-BE49-F238E27FC236}">
                      <a16:creationId xmlns:a16="http://schemas.microsoft.com/office/drawing/2014/main" id="{96DE8D1F-97AC-3D31-6124-7FBAA57EE7C8}"/>
                    </a:ext>
                  </a:extLst>
                </p:cNvPr>
                <p:cNvSpPr/>
                <p:nvPr/>
              </p:nvSpPr>
              <p:spPr>
                <a:xfrm>
                  <a:off x="5462984" y="2992029"/>
                  <a:ext cx="847705" cy="84887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15" name="TextBox 14">
                  <a:extLst>
                    <a:ext uri="{FF2B5EF4-FFF2-40B4-BE49-F238E27FC236}">
                      <a16:creationId xmlns:a16="http://schemas.microsoft.com/office/drawing/2014/main" id="{E6DD5EAF-BCE4-1DB5-C51D-279EC455D705}"/>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sp>
          <p:nvSpPr>
            <p:cNvPr id="8" name="Graphic 8">
              <a:extLst>
                <a:ext uri="{FF2B5EF4-FFF2-40B4-BE49-F238E27FC236}">
                  <a16:creationId xmlns:a16="http://schemas.microsoft.com/office/drawing/2014/main" id="{0AE20F25-59AE-0EA9-0C7C-05EC21613E72}"/>
                </a:ext>
              </a:extLst>
            </p:cNvPr>
            <p:cNvSpPr/>
            <p:nvPr/>
          </p:nvSpPr>
          <p:spPr>
            <a:xfrm>
              <a:off x="1622455" y="1565502"/>
              <a:ext cx="381008" cy="317364"/>
            </a:xfrm>
            <a:custGeom>
              <a:avLst/>
              <a:gdLst>
                <a:gd name="connsiteX0" fmla="*/ 162211 w 232539"/>
                <a:gd name="connsiteY0" fmla="*/ 140895 h 219619"/>
                <a:gd name="connsiteX1" fmla="*/ 156327 w 232539"/>
                <a:gd name="connsiteY1" fmla="*/ 146745 h 219619"/>
                <a:gd name="connsiteX2" fmla="*/ 104166 w 232539"/>
                <a:gd name="connsiteY2" fmla="*/ 122693 h 219619"/>
                <a:gd name="connsiteX3" fmla="*/ 79977 w 232539"/>
                <a:gd name="connsiteY3" fmla="*/ 70828 h 219619"/>
                <a:gd name="connsiteX4" fmla="*/ 83682 w 232539"/>
                <a:gd name="connsiteY4" fmla="*/ 67144 h 219619"/>
                <a:gd name="connsiteX5" fmla="*/ 85706 w 232539"/>
                <a:gd name="connsiteY5" fmla="*/ 32859 h 219619"/>
                <a:gd name="connsiteX6" fmla="*/ 69416 w 232539"/>
                <a:gd name="connsiteY6" fmla="*/ 11098 h 219619"/>
                <a:gd name="connsiteX7" fmla="*/ 29215 w 232539"/>
                <a:gd name="connsiteY7" fmla="*/ 7426 h 219619"/>
                <a:gd name="connsiteX8" fmla="*/ 8938 w 232539"/>
                <a:gd name="connsiteY8" fmla="*/ 27588 h 219619"/>
                <a:gd name="connsiteX9" fmla="*/ 37 w 232539"/>
                <a:gd name="connsiteY9" fmla="*/ 48389 h 219619"/>
                <a:gd name="connsiteX10" fmla="*/ 62209 w 232539"/>
                <a:gd name="connsiteY10" fmla="*/ 164413 h 219619"/>
                <a:gd name="connsiteX11" fmla="*/ 189601 w 232539"/>
                <a:gd name="connsiteY11" fmla="*/ 219169 h 219619"/>
                <a:gd name="connsiteX12" fmla="*/ 206716 w 232539"/>
                <a:gd name="connsiteY12" fmla="*/ 210518 h 219619"/>
                <a:gd name="connsiteX13" fmla="*/ 225068 w 232539"/>
                <a:gd name="connsiteY13" fmla="*/ 192271 h 219619"/>
                <a:gd name="connsiteX14" fmla="*/ 218113 w 232539"/>
                <a:gd name="connsiteY14" fmla="*/ 150220 h 219619"/>
                <a:gd name="connsiteX15" fmla="*/ 193431 w 232539"/>
                <a:gd name="connsiteY15" fmla="*/ 136803 h 219619"/>
                <a:gd name="connsiteX16" fmla="*/ 162211 w 232539"/>
                <a:gd name="connsiteY16" fmla="*/ 140895 h 21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2539" h="219619">
                  <a:moveTo>
                    <a:pt x="162211" y="140895"/>
                  </a:moveTo>
                  <a:lnTo>
                    <a:pt x="156327" y="146745"/>
                  </a:lnTo>
                  <a:cubicBezTo>
                    <a:pt x="156327" y="146745"/>
                    <a:pt x="142341" y="160652"/>
                    <a:pt x="104166" y="122693"/>
                  </a:cubicBezTo>
                  <a:cubicBezTo>
                    <a:pt x="65991" y="84735"/>
                    <a:pt x="79977" y="70828"/>
                    <a:pt x="79977" y="70828"/>
                  </a:cubicBezTo>
                  <a:lnTo>
                    <a:pt x="83682" y="67144"/>
                  </a:lnTo>
                  <a:cubicBezTo>
                    <a:pt x="92810" y="58068"/>
                    <a:pt x="93671" y="43497"/>
                    <a:pt x="85706" y="32859"/>
                  </a:cubicBezTo>
                  <a:lnTo>
                    <a:pt x="69416" y="11098"/>
                  </a:lnTo>
                  <a:cubicBezTo>
                    <a:pt x="59559" y="-2068"/>
                    <a:pt x="40513" y="-3807"/>
                    <a:pt x="29215" y="7426"/>
                  </a:cubicBezTo>
                  <a:lnTo>
                    <a:pt x="8938" y="27588"/>
                  </a:lnTo>
                  <a:cubicBezTo>
                    <a:pt x="3336" y="33158"/>
                    <a:pt x="-418" y="40379"/>
                    <a:pt x="37" y="48389"/>
                  </a:cubicBezTo>
                  <a:cubicBezTo>
                    <a:pt x="1202" y="68881"/>
                    <a:pt x="10473" y="112971"/>
                    <a:pt x="62209" y="164413"/>
                  </a:cubicBezTo>
                  <a:cubicBezTo>
                    <a:pt x="117072" y="218964"/>
                    <a:pt x="168549" y="221132"/>
                    <a:pt x="189601" y="219169"/>
                  </a:cubicBezTo>
                  <a:cubicBezTo>
                    <a:pt x="196259" y="218549"/>
                    <a:pt x="202049" y="215158"/>
                    <a:pt x="206716" y="210518"/>
                  </a:cubicBezTo>
                  <a:lnTo>
                    <a:pt x="225068" y="192271"/>
                  </a:lnTo>
                  <a:cubicBezTo>
                    <a:pt x="237456" y="179953"/>
                    <a:pt x="233963" y="158836"/>
                    <a:pt x="218113" y="150220"/>
                  </a:cubicBezTo>
                  <a:lnTo>
                    <a:pt x="193431" y="136803"/>
                  </a:lnTo>
                  <a:cubicBezTo>
                    <a:pt x="183024" y="131145"/>
                    <a:pt x="170345" y="132807"/>
                    <a:pt x="162211" y="140895"/>
                  </a:cubicBez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9" name="Freeform: Shape 8">
              <a:extLst>
                <a:ext uri="{FF2B5EF4-FFF2-40B4-BE49-F238E27FC236}">
                  <a16:creationId xmlns:a16="http://schemas.microsoft.com/office/drawing/2014/main" id="{EB0E1E1C-D419-4EB4-24B1-E6221A687CD4}"/>
                </a:ext>
              </a:extLst>
            </p:cNvPr>
            <p:cNvSpPr/>
            <p:nvPr/>
          </p:nvSpPr>
          <p:spPr>
            <a:xfrm>
              <a:off x="1631680" y="4973934"/>
              <a:ext cx="362558" cy="319762"/>
            </a:xfrm>
            <a:custGeom>
              <a:avLst/>
              <a:gdLst>
                <a:gd name="connsiteX0" fmla="*/ 212062 w 310052"/>
                <a:gd name="connsiteY0" fmla="*/ 185357 h 310051"/>
                <a:gd name="connsiteX1" fmla="*/ 238671 w 310052"/>
                <a:gd name="connsiteY1" fmla="*/ 185357 h 310051"/>
                <a:gd name="connsiteX2" fmla="*/ 196309 w 310052"/>
                <a:gd name="connsiteY2" fmla="*/ 248669 h 310051"/>
                <a:gd name="connsiteX3" fmla="*/ 197432 w 310052"/>
                <a:gd name="connsiteY3" fmla="*/ 246493 h 310051"/>
                <a:gd name="connsiteX4" fmla="*/ 212062 w 310052"/>
                <a:gd name="connsiteY4" fmla="*/ 185357 h 310051"/>
                <a:gd name="connsiteX5" fmla="*/ 165136 w 310052"/>
                <a:gd name="connsiteY5" fmla="*/ 185357 h 310051"/>
                <a:gd name="connsiteX6" fmla="*/ 191807 w 310052"/>
                <a:gd name="connsiteY6" fmla="*/ 185357 h 310051"/>
                <a:gd name="connsiteX7" fmla="*/ 179345 w 310052"/>
                <a:gd name="connsiteY7" fmla="*/ 237451 h 310051"/>
                <a:gd name="connsiteX8" fmla="*/ 165136 w 310052"/>
                <a:gd name="connsiteY8" fmla="*/ 255829 h 310051"/>
                <a:gd name="connsiteX9" fmla="*/ 118244 w 310052"/>
                <a:gd name="connsiteY9" fmla="*/ 185357 h 310051"/>
                <a:gd name="connsiteX10" fmla="*/ 144915 w 310052"/>
                <a:gd name="connsiteY10" fmla="*/ 185357 h 310051"/>
                <a:gd name="connsiteX11" fmla="*/ 144915 w 310052"/>
                <a:gd name="connsiteY11" fmla="*/ 255829 h 310051"/>
                <a:gd name="connsiteX12" fmla="*/ 130705 w 310052"/>
                <a:gd name="connsiteY12" fmla="*/ 237451 h 310051"/>
                <a:gd name="connsiteX13" fmla="*/ 118244 w 310052"/>
                <a:gd name="connsiteY13" fmla="*/ 185357 h 310051"/>
                <a:gd name="connsiteX14" fmla="*/ 71382 w 310052"/>
                <a:gd name="connsiteY14" fmla="*/ 185357 h 310051"/>
                <a:gd name="connsiteX15" fmla="*/ 97990 w 310052"/>
                <a:gd name="connsiteY15" fmla="*/ 185357 h 310051"/>
                <a:gd name="connsiteX16" fmla="*/ 112620 w 310052"/>
                <a:gd name="connsiteY16" fmla="*/ 246493 h 310051"/>
                <a:gd name="connsiteX17" fmla="*/ 113744 w 310052"/>
                <a:gd name="connsiteY17" fmla="*/ 248669 h 310051"/>
                <a:gd name="connsiteX18" fmla="*/ 71382 w 310052"/>
                <a:gd name="connsiteY18" fmla="*/ 185357 h 310051"/>
                <a:gd name="connsiteX19" fmla="*/ 196308 w 310052"/>
                <a:gd name="connsiteY19" fmla="*/ 101824 h 310051"/>
                <a:gd name="connsiteX20" fmla="*/ 238670 w 310052"/>
                <a:gd name="connsiteY20" fmla="*/ 165136 h 310051"/>
                <a:gd name="connsiteX21" fmla="*/ 212062 w 310052"/>
                <a:gd name="connsiteY21" fmla="*/ 165136 h 310051"/>
                <a:gd name="connsiteX22" fmla="*/ 197431 w 310052"/>
                <a:gd name="connsiteY22" fmla="*/ 104000 h 310051"/>
                <a:gd name="connsiteX23" fmla="*/ 196308 w 310052"/>
                <a:gd name="connsiteY23" fmla="*/ 101824 h 310051"/>
                <a:gd name="connsiteX24" fmla="*/ 113742 w 310052"/>
                <a:gd name="connsiteY24" fmla="*/ 101824 h 310051"/>
                <a:gd name="connsiteX25" fmla="*/ 112619 w 310052"/>
                <a:gd name="connsiteY25" fmla="*/ 104000 h 310051"/>
                <a:gd name="connsiteX26" fmla="*/ 97989 w 310052"/>
                <a:gd name="connsiteY26" fmla="*/ 165136 h 310051"/>
                <a:gd name="connsiteX27" fmla="*/ 71380 w 310052"/>
                <a:gd name="connsiteY27" fmla="*/ 165136 h 310051"/>
                <a:gd name="connsiteX28" fmla="*/ 113742 w 310052"/>
                <a:gd name="connsiteY28" fmla="*/ 101824 h 310051"/>
                <a:gd name="connsiteX29" fmla="*/ 165136 w 310052"/>
                <a:gd name="connsiteY29" fmla="*/ 94664 h 310051"/>
                <a:gd name="connsiteX30" fmla="*/ 179345 w 310052"/>
                <a:gd name="connsiteY30" fmla="*/ 113042 h 310051"/>
                <a:gd name="connsiteX31" fmla="*/ 191807 w 310052"/>
                <a:gd name="connsiteY31" fmla="*/ 165136 h 310051"/>
                <a:gd name="connsiteX32" fmla="*/ 165136 w 310052"/>
                <a:gd name="connsiteY32" fmla="*/ 165136 h 310051"/>
                <a:gd name="connsiteX33" fmla="*/ 144915 w 310052"/>
                <a:gd name="connsiteY33" fmla="*/ 94664 h 310051"/>
                <a:gd name="connsiteX34" fmla="*/ 144915 w 310052"/>
                <a:gd name="connsiteY34" fmla="*/ 165136 h 310051"/>
                <a:gd name="connsiteX35" fmla="*/ 118244 w 310052"/>
                <a:gd name="connsiteY35" fmla="*/ 165136 h 310051"/>
                <a:gd name="connsiteX36" fmla="*/ 130705 w 310052"/>
                <a:gd name="connsiteY36" fmla="*/ 113042 h 310051"/>
                <a:gd name="connsiteX37" fmla="*/ 144915 w 310052"/>
                <a:gd name="connsiteY37" fmla="*/ 94664 h 310051"/>
                <a:gd name="connsiteX38" fmla="*/ 155026 w 310052"/>
                <a:gd name="connsiteY38" fmla="*/ 70772 h 310051"/>
                <a:gd name="connsiteX39" fmla="*/ 50552 w 310052"/>
                <a:gd name="connsiteY39" fmla="*/ 175246 h 310051"/>
                <a:gd name="connsiteX40" fmla="*/ 155026 w 310052"/>
                <a:gd name="connsiteY40" fmla="*/ 279720 h 310051"/>
                <a:gd name="connsiteX41" fmla="*/ 259500 w 310052"/>
                <a:gd name="connsiteY41" fmla="*/ 175246 h 310051"/>
                <a:gd name="connsiteX42" fmla="*/ 155026 w 310052"/>
                <a:gd name="connsiteY42" fmla="*/ 70772 h 310051"/>
                <a:gd name="connsiteX43" fmla="*/ 0 w 310052"/>
                <a:gd name="connsiteY43" fmla="*/ 50551 h 310051"/>
                <a:gd name="connsiteX44" fmla="*/ 310052 w 310052"/>
                <a:gd name="connsiteY44" fmla="*/ 50551 h 310051"/>
                <a:gd name="connsiteX45" fmla="*/ 310052 w 310052"/>
                <a:gd name="connsiteY45" fmla="*/ 310051 h 310051"/>
                <a:gd name="connsiteX46" fmla="*/ 0 w 310052"/>
                <a:gd name="connsiteY46" fmla="*/ 310051 h 310051"/>
                <a:gd name="connsiteX47" fmla="*/ 266240 w 310052"/>
                <a:gd name="connsiteY47" fmla="*/ 0 h 310051"/>
                <a:gd name="connsiteX48" fmla="*/ 310052 w 310052"/>
                <a:gd name="connsiteY48" fmla="*/ 0 h 310051"/>
                <a:gd name="connsiteX49" fmla="*/ 310052 w 310052"/>
                <a:gd name="connsiteY49" fmla="*/ 30331 h 310051"/>
                <a:gd name="connsiteX50" fmla="*/ 266240 w 310052"/>
                <a:gd name="connsiteY50" fmla="*/ 30331 h 310051"/>
                <a:gd name="connsiteX51" fmla="*/ 0 w 310052"/>
                <a:gd name="connsiteY51" fmla="*/ 0 h 310051"/>
                <a:gd name="connsiteX52" fmla="*/ 246020 w 310052"/>
                <a:gd name="connsiteY52" fmla="*/ 0 h 310051"/>
                <a:gd name="connsiteX53" fmla="*/ 246020 w 310052"/>
                <a:gd name="connsiteY53" fmla="*/ 30331 h 310051"/>
                <a:gd name="connsiteX54" fmla="*/ 0 w 310052"/>
                <a:gd name="connsiteY54" fmla="*/ 30331 h 31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0052" h="310051">
                  <a:moveTo>
                    <a:pt x="212062" y="185357"/>
                  </a:moveTo>
                  <a:lnTo>
                    <a:pt x="238671" y="185357"/>
                  </a:lnTo>
                  <a:cubicBezTo>
                    <a:pt x="235405" y="212537"/>
                    <a:pt x="219150" y="235776"/>
                    <a:pt x="196309" y="248669"/>
                  </a:cubicBezTo>
                  <a:cubicBezTo>
                    <a:pt x="196687" y="247954"/>
                    <a:pt x="197063" y="247231"/>
                    <a:pt x="197432" y="246493"/>
                  </a:cubicBezTo>
                  <a:cubicBezTo>
                    <a:pt x="205812" y="229732"/>
                    <a:pt x="210904" y="208319"/>
                    <a:pt x="212062" y="185357"/>
                  </a:cubicBezTo>
                  <a:close/>
                  <a:moveTo>
                    <a:pt x="165136" y="185357"/>
                  </a:moveTo>
                  <a:lnTo>
                    <a:pt x="191807" y="185357"/>
                  </a:lnTo>
                  <a:cubicBezTo>
                    <a:pt x="190705" y="205154"/>
                    <a:pt x="186384" y="223373"/>
                    <a:pt x="179345" y="237451"/>
                  </a:cubicBezTo>
                  <a:cubicBezTo>
                    <a:pt x="175119" y="245903"/>
                    <a:pt x="170216" y="252178"/>
                    <a:pt x="165136" y="255829"/>
                  </a:cubicBezTo>
                  <a:close/>
                  <a:moveTo>
                    <a:pt x="118244" y="185357"/>
                  </a:moveTo>
                  <a:lnTo>
                    <a:pt x="144915" y="185357"/>
                  </a:lnTo>
                  <a:lnTo>
                    <a:pt x="144915" y="255829"/>
                  </a:lnTo>
                  <a:cubicBezTo>
                    <a:pt x="139835" y="252177"/>
                    <a:pt x="134932" y="245904"/>
                    <a:pt x="130705" y="237451"/>
                  </a:cubicBezTo>
                  <a:cubicBezTo>
                    <a:pt x="123666" y="223373"/>
                    <a:pt x="119346" y="205154"/>
                    <a:pt x="118244" y="185357"/>
                  </a:cubicBezTo>
                  <a:close/>
                  <a:moveTo>
                    <a:pt x="71382" y="185357"/>
                  </a:moveTo>
                  <a:lnTo>
                    <a:pt x="97990" y="185357"/>
                  </a:lnTo>
                  <a:cubicBezTo>
                    <a:pt x="99149" y="208319"/>
                    <a:pt x="104240" y="229732"/>
                    <a:pt x="112620" y="246493"/>
                  </a:cubicBezTo>
                  <a:cubicBezTo>
                    <a:pt x="112989" y="247231"/>
                    <a:pt x="113364" y="247954"/>
                    <a:pt x="113744" y="248669"/>
                  </a:cubicBezTo>
                  <a:cubicBezTo>
                    <a:pt x="90903" y="235776"/>
                    <a:pt x="74648" y="212537"/>
                    <a:pt x="71382" y="185357"/>
                  </a:cubicBezTo>
                  <a:close/>
                  <a:moveTo>
                    <a:pt x="196308" y="101824"/>
                  </a:moveTo>
                  <a:cubicBezTo>
                    <a:pt x="219148" y="114717"/>
                    <a:pt x="235404" y="137956"/>
                    <a:pt x="238670" y="165136"/>
                  </a:cubicBezTo>
                  <a:lnTo>
                    <a:pt x="212062" y="165136"/>
                  </a:lnTo>
                  <a:cubicBezTo>
                    <a:pt x="210903" y="142174"/>
                    <a:pt x="205812" y="120761"/>
                    <a:pt x="197431" y="104000"/>
                  </a:cubicBezTo>
                  <a:cubicBezTo>
                    <a:pt x="197063" y="103262"/>
                    <a:pt x="196688" y="102539"/>
                    <a:pt x="196308" y="101824"/>
                  </a:cubicBezTo>
                  <a:close/>
                  <a:moveTo>
                    <a:pt x="113742" y="101824"/>
                  </a:moveTo>
                  <a:cubicBezTo>
                    <a:pt x="113364" y="102539"/>
                    <a:pt x="112988" y="103262"/>
                    <a:pt x="112619" y="104000"/>
                  </a:cubicBezTo>
                  <a:cubicBezTo>
                    <a:pt x="104239" y="120761"/>
                    <a:pt x="99147" y="142174"/>
                    <a:pt x="97989" y="165136"/>
                  </a:cubicBezTo>
                  <a:lnTo>
                    <a:pt x="71380" y="165136"/>
                  </a:lnTo>
                  <a:cubicBezTo>
                    <a:pt x="74645" y="137955"/>
                    <a:pt x="90901" y="114717"/>
                    <a:pt x="113742" y="101824"/>
                  </a:cubicBezTo>
                  <a:close/>
                  <a:moveTo>
                    <a:pt x="165136" y="94664"/>
                  </a:moveTo>
                  <a:cubicBezTo>
                    <a:pt x="170216" y="98316"/>
                    <a:pt x="175119" y="104589"/>
                    <a:pt x="179345" y="113042"/>
                  </a:cubicBezTo>
                  <a:cubicBezTo>
                    <a:pt x="186384" y="127120"/>
                    <a:pt x="190704" y="145338"/>
                    <a:pt x="191807" y="165136"/>
                  </a:cubicBezTo>
                  <a:lnTo>
                    <a:pt x="165136" y="165136"/>
                  </a:lnTo>
                  <a:close/>
                  <a:moveTo>
                    <a:pt x="144915" y="94664"/>
                  </a:moveTo>
                  <a:lnTo>
                    <a:pt x="144915" y="165136"/>
                  </a:lnTo>
                  <a:lnTo>
                    <a:pt x="118244" y="165136"/>
                  </a:lnTo>
                  <a:cubicBezTo>
                    <a:pt x="119346" y="145339"/>
                    <a:pt x="123667" y="127120"/>
                    <a:pt x="130705" y="113042"/>
                  </a:cubicBezTo>
                  <a:cubicBezTo>
                    <a:pt x="134932" y="104589"/>
                    <a:pt x="139835" y="98315"/>
                    <a:pt x="144915" y="94664"/>
                  </a:cubicBezTo>
                  <a:close/>
                  <a:moveTo>
                    <a:pt x="155026" y="70772"/>
                  </a:moveTo>
                  <a:cubicBezTo>
                    <a:pt x="97419" y="70772"/>
                    <a:pt x="50552" y="117638"/>
                    <a:pt x="50552" y="175246"/>
                  </a:cubicBezTo>
                  <a:cubicBezTo>
                    <a:pt x="50552" y="232854"/>
                    <a:pt x="97419" y="279720"/>
                    <a:pt x="155026" y="279720"/>
                  </a:cubicBezTo>
                  <a:cubicBezTo>
                    <a:pt x="212633" y="279720"/>
                    <a:pt x="259500" y="232854"/>
                    <a:pt x="259500" y="175246"/>
                  </a:cubicBezTo>
                  <a:cubicBezTo>
                    <a:pt x="259500" y="117639"/>
                    <a:pt x="212633" y="70772"/>
                    <a:pt x="155026" y="70772"/>
                  </a:cubicBezTo>
                  <a:close/>
                  <a:moveTo>
                    <a:pt x="0" y="50551"/>
                  </a:moveTo>
                  <a:lnTo>
                    <a:pt x="310052" y="50551"/>
                  </a:lnTo>
                  <a:lnTo>
                    <a:pt x="310052" y="310051"/>
                  </a:lnTo>
                  <a:lnTo>
                    <a:pt x="0" y="310051"/>
                  </a:lnTo>
                  <a:close/>
                  <a:moveTo>
                    <a:pt x="266240" y="0"/>
                  </a:moveTo>
                  <a:lnTo>
                    <a:pt x="310052" y="0"/>
                  </a:lnTo>
                  <a:lnTo>
                    <a:pt x="310052" y="30331"/>
                  </a:lnTo>
                  <a:lnTo>
                    <a:pt x="266240" y="30331"/>
                  </a:lnTo>
                  <a:close/>
                  <a:moveTo>
                    <a:pt x="0" y="0"/>
                  </a:moveTo>
                  <a:lnTo>
                    <a:pt x="246020" y="0"/>
                  </a:lnTo>
                  <a:lnTo>
                    <a:pt x="246020" y="30331"/>
                  </a:lnTo>
                  <a:lnTo>
                    <a:pt x="0" y="30331"/>
                  </a:lnTo>
                  <a:close/>
                </a:path>
              </a:pathLst>
            </a:custGeom>
            <a:solidFill>
              <a:schemeClr val="tx2">
                <a:lumMod val="85000"/>
                <a:lumOff val="15000"/>
              </a:schemeClr>
            </a:solidFill>
            <a:ln w="59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10" name="Freeform: Shape 9">
              <a:extLst>
                <a:ext uri="{FF2B5EF4-FFF2-40B4-BE49-F238E27FC236}">
                  <a16:creationId xmlns:a16="http://schemas.microsoft.com/office/drawing/2014/main" id="{5919912E-938E-5ED8-E4EB-03B6FBBC84C3}"/>
                </a:ext>
              </a:extLst>
            </p:cNvPr>
            <p:cNvSpPr/>
            <p:nvPr/>
          </p:nvSpPr>
          <p:spPr>
            <a:xfrm>
              <a:off x="1622456" y="3284426"/>
              <a:ext cx="381006" cy="289146"/>
            </a:xfrm>
            <a:custGeom>
              <a:avLst/>
              <a:gdLst>
                <a:gd name="connsiteX0" fmla="*/ 74283 w 277754"/>
                <a:gd name="connsiteY0" fmla="*/ 0 h 238998"/>
                <a:gd name="connsiteX1" fmla="*/ 20860 w 277754"/>
                <a:gd name="connsiteY1" fmla="*/ 17930 h 238998"/>
                <a:gd name="connsiteX2" fmla="*/ 0 w 277754"/>
                <a:gd name="connsiteY2" fmla="*/ 74283 h 238998"/>
                <a:gd name="connsiteX3" fmla="*/ 0 w 277754"/>
                <a:gd name="connsiteY3" fmla="*/ 164715 h 238998"/>
                <a:gd name="connsiteX4" fmla="*/ 20860 w 277754"/>
                <a:gd name="connsiteY4" fmla="*/ 221068 h 238998"/>
                <a:gd name="connsiteX5" fmla="*/ 74283 w 277754"/>
                <a:gd name="connsiteY5" fmla="*/ 238998 h 238998"/>
                <a:gd name="connsiteX6" fmla="*/ 203472 w 277754"/>
                <a:gd name="connsiteY6" fmla="*/ 238998 h 238998"/>
                <a:gd name="connsiteX7" fmla="*/ 256895 w 277754"/>
                <a:gd name="connsiteY7" fmla="*/ 221068 h 238998"/>
                <a:gd name="connsiteX8" fmla="*/ 277755 w 277754"/>
                <a:gd name="connsiteY8" fmla="*/ 164715 h 238998"/>
                <a:gd name="connsiteX9" fmla="*/ 277755 w 277754"/>
                <a:gd name="connsiteY9" fmla="*/ 74283 h 238998"/>
                <a:gd name="connsiteX10" fmla="*/ 256895 w 277754"/>
                <a:gd name="connsiteY10" fmla="*/ 17930 h 238998"/>
                <a:gd name="connsiteX11" fmla="*/ 203472 w 277754"/>
                <a:gd name="connsiteY11" fmla="*/ 0 h 238998"/>
                <a:gd name="connsiteX12" fmla="*/ 74283 w 277754"/>
                <a:gd name="connsiteY12" fmla="*/ 0 h 238998"/>
                <a:gd name="connsiteX13" fmla="*/ 232261 w 277754"/>
                <a:gd name="connsiteY13" fmla="*/ 72504 h 238998"/>
                <a:gd name="connsiteX14" fmla="*/ 234003 w 277754"/>
                <a:gd name="connsiteY14" fmla="*/ 58913 h 238998"/>
                <a:gd name="connsiteX15" fmla="*/ 220412 w 277754"/>
                <a:gd name="connsiteY15" fmla="*/ 57171 h 238998"/>
                <a:gd name="connsiteX16" fmla="*/ 148750 w 277754"/>
                <a:gd name="connsiteY16" fmla="*/ 112544 h 238998"/>
                <a:gd name="connsiteX17" fmla="*/ 129002 w 277754"/>
                <a:gd name="connsiteY17" fmla="*/ 112544 h 238998"/>
                <a:gd name="connsiteX18" fmla="*/ 57342 w 277754"/>
                <a:gd name="connsiteY18" fmla="*/ 57171 h 238998"/>
                <a:gd name="connsiteX19" fmla="*/ 43750 w 277754"/>
                <a:gd name="connsiteY19" fmla="*/ 58913 h 238998"/>
                <a:gd name="connsiteX20" fmla="*/ 45493 w 277754"/>
                <a:gd name="connsiteY20" fmla="*/ 72504 h 238998"/>
                <a:gd name="connsiteX21" fmla="*/ 117154 w 277754"/>
                <a:gd name="connsiteY21" fmla="*/ 127878 h 238998"/>
                <a:gd name="connsiteX22" fmla="*/ 160599 w 277754"/>
                <a:gd name="connsiteY22" fmla="*/ 127878 h 238998"/>
                <a:gd name="connsiteX23" fmla="*/ 232261 w 277754"/>
                <a:gd name="connsiteY23" fmla="*/ 72504 h 23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7754" h="238998">
                  <a:moveTo>
                    <a:pt x="74283" y="0"/>
                  </a:moveTo>
                  <a:cubicBezTo>
                    <a:pt x="53420" y="0"/>
                    <a:pt x="34553" y="5214"/>
                    <a:pt x="20860" y="17930"/>
                  </a:cubicBezTo>
                  <a:cubicBezTo>
                    <a:pt x="7036" y="30766"/>
                    <a:pt x="0" y="49829"/>
                    <a:pt x="0" y="74283"/>
                  </a:cubicBezTo>
                  <a:lnTo>
                    <a:pt x="0" y="164715"/>
                  </a:lnTo>
                  <a:cubicBezTo>
                    <a:pt x="0" y="189170"/>
                    <a:pt x="7036" y="208232"/>
                    <a:pt x="20860" y="221068"/>
                  </a:cubicBezTo>
                  <a:cubicBezTo>
                    <a:pt x="34553" y="233784"/>
                    <a:pt x="53420" y="238998"/>
                    <a:pt x="74283" y="238998"/>
                  </a:cubicBezTo>
                  <a:lnTo>
                    <a:pt x="203472" y="238998"/>
                  </a:lnTo>
                  <a:cubicBezTo>
                    <a:pt x="224336" y="238998"/>
                    <a:pt x="243202" y="233784"/>
                    <a:pt x="256895" y="221068"/>
                  </a:cubicBezTo>
                  <a:cubicBezTo>
                    <a:pt x="270719" y="208232"/>
                    <a:pt x="277755" y="189170"/>
                    <a:pt x="277755" y="164715"/>
                  </a:cubicBezTo>
                  <a:lnTo>
                    <a:pt x="277755" y="74283"/>
                  </a:lnTo>
                  <a:cubicBezTo>
                    <a:pt x="277755" y="49829"/>
                    <a:pt x="270719" y="30766"/>
                    <a:pt x="256895" y="17930"/>
                  </a:cubicBezTo>
                  <a:cubicBezTo>
                    <a:pt x="243202" y="5214"/>
                    <a:pt x="224336" y="0"/>
                    <a:pt x="203472" y="0"/>
                  </a:cubicBezTo>
                  <a:lnTo>
                    <a:pt x="74283" y="0"/>
                  </a:lnTo>
                  <a:close/>
                  <a:moveTo>
                    <a:pt x="232261" y="72504"/>
                  </a:moveTo>
                  <a:cubicBezTo>
                    <a:pt x="236495" y="69233"/>
                    <a:pt x="237275" y="63148"/>
                    <a:pt x="234003" y="58913"/>
                  </a:cubicBezTo>
                  <a:cubicBezTo>
                    <a:pt x="230732" y="54679"/>
                    <a:pt x="224647" y="53899"/>
                    <a:pt x="220412" y="57171"/>
                  </a:cubicBezTo>
                  <a:lnTo>
                    <a:pt x="148750" y="112544"/>
                  </a:lnTo>
                  <a:cubicBezTo>
                    <a:pt x="142935" y="117038"/>
                    <a:pt x="134818" y="117038"/>
                    <a:pt x="129002" y="112544"/>
                  </a:cubicBezTo>
                  <a:lnTo>
                    <a:pt x="57342" y="57171"/>
                  </a:lnTo>
                  <a:cubicBezTo>
                    <a:pt x="53107" y="53899"/>
                    <a:pt x="47022" y="54679"/>
                    <a:pt x="43750" y="58913"/>
                  </a:cubicBezTo>
                  <a:cubicBezTo>
                    <a:pt x="40478" y="63148"/>
                    <a:pt x="41258" y="69233"/>
                    <a:pt x="45493" y="72504"/>
                  </a:cubicBezTo>
                  <a:lnTo>
                    <a:pt x="117154" y="127878"/>
                  </a:lnTo>
                  <a:cubicBezTo>
                    <a:pt x="129949" y="137764"/>
                    <a:pt x="147804" y="137764"/>
                    <a:pt x="160599" y="127878"/>
                  </a:cubicBezTo>
                  <a:lnTo>
                    <a:pt x="232261" y="72504"/>
                  </a:ln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grpSp>
    </p:spTree>
    <p:extLst>
      <p:ext uri="{BB962C8B-B14F-4D97-AF65-F5344CB8AC3E}">
        <p14:creationId xmlns:p14="http://schemas.microsoft.com/office/powerpoint/2010/main" val="3139753929"/>
      </p:ext>
    </p:extLst>
  </p:cSld>
  <p:clrMapOvr>
    <a:masterClrMapping/>
  </p:clrMapOvr>
</p:sld>
</file>

<file path=ppt/theme/theme1.xml><?xml version="1.0" encoding="utf-8"?>
<a:theme xmlns:a="http://schemas.openxmlformats.org/drawingml/2006/main" name="Office Theme">
  <a:themeElements>
    <a:clrScheme name="Custom 777">
      <a:dk1>
        <a:sysClr val="windowText" lastClr="000000"/>
      </a:dk1>
      <a:lt1>
        <a:sysClr val="window" lastClr="FFFFFF"/>
      </a:lt1>
      <a:dk2>
        <a:srgbClr val="000000"/>
      </a:dk2>
      <a:lt2>
        <a:srgbClr val="FFFFFF"/>
      </a:lt2>
      <a:accent1>
        <a:srgbClr val="C79A95"/>
      </a:accent1>
      <a:accent2>
        <a:srgbClr val="ECE1CF"/>
      </a:accent2>
      <a:accent3>
        <a:srgbClr val="C79A95"/>
      </a:accent3>
      <a:accent4>
        <a:srgbClr val="ECE1CF"/>
      </a:accent4>
      <a:accent5>
        <a:srgbClr val="FFFFFF"/>
      </a:accent5>
      <a:accent6>
        <a:srgbClr val="DECBAC"/>
      </a:accent6>
      <a:hlink>
        <a:srgbClr val="00B050"/>
      </a:hlink>
      <a:folHlink>
        <a:srgbClr val="FF0000"/>
      </a:folHlink>
    </a:clrScheme>
    <a:fontScheme name="Custom 104">
      <a:majorFont>
        <a:latin typeface="Playfair Display"/>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1776</Words>
  <Application>Microsoft Office PowerPoint</Application>
  <PresentationFormat>Widescreen</PresentationFormat>
  <Paragraphs>256</Paragraphs>
  <Slides>18</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18</vt:i4>
      </vt:variant>
    </vt:vector>
  </HeadingPairs>
  <TitlesOfParts>
    <vt:vector size="30" baseType="lpstr">
      <vt:lpstr>Aharoni</vt:lpstr>
      <vt:lpstr>Arial</vt:lpstr>
      <vt:lpstr>Calibri</vt:lpstr>
      <vt:lpstr>Century Gothic</vt:lpstr>
      <vt:lpstr>Cormorant Garamond Bold Italics</vt:lpstr>
      <vt:lpstr>Courier New</vt:lpstr>
      <vt:lpstr>Playfair Display</vt:lpstr>
      <vt:lpstr>Playfair Display Italics</vt:lpstr>
      <vt:lpstr>Public Sans</vt:lpstr>
      <vt:lpstr>Public Sans Bold</vt:lpstr>
      <vt:lpstr>Roboto</vt:lpstr>
      <vt:lpstr>Office Theme</vt:lpstr>
      <vt:lpstr>pitch deck minimalist</vt:lpstr>
      <vt:lpstr>Agenda</vt:lpstr>
      <vt:lpstr>PowerPoint Presentation</vt:lpstr>
      <vt:lpstr>Problem Statement</vt:lpstr>
      <vt:lpstr>Market Opportunity</vt:lpstr>
      <vt:lpstr>New Products And Services</vt:lpstr>
      <vt:lpstr>Product #1</vt:lpstr>
      <vt:lpstr>Product #2</vt:lpstr>
      <vt:lpstr>Meet the team</vt:lpstr>
      <vt:lpstr>Competitive Analysis</vt:lpstr>
      <vt:lpstr>Size of market</vt:lpstr>
      <vt:lpstr>Our Numbers</vt:lpstr>
      <vt:lpstr>Our Numbers</vt:lpstr>
      <vt:lpstr>Our Numbers</vt:lpstr>
      <vt:lpstr>Use of Funds</vt:lpstr>
      <vt:lpstr>Key Goals for the Next 3-5 Years</vt:lpstr>
      <vt:lpstr>PowerPoint Presentation</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2024-12-18T21:57:07Z</dcterms:created>
  <dcterms:modified xsi:type="dcterms:W3CDTF">2025-03-23T16:35:41Z</dcterms:modified>
</cp:coreProperties>
</file>